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8288000" cy="10287000"/>
  <p:notesSz cx="6858000" cy="9144000"/>
  <p:embeddedFontLst>
    <p:embeddedFont>
      <p:font typeface="Shrikhand" charset="1" panose="02000000000000000000"/>
      <p:regular r:id="rId60"/>
    </p:embeddedFont>
    <p:embeddedFont>
      <p:font typeface="Helios" charset="1" panose="020B0504020202020204"/>
      <p:regular r:id="rId61"/>
    </p:embeddedFont>
    <p:embeddedFont>
      <p:font typeface="League Spartan" charset="1" panose="00000800000000000000"/>
      <p:regular r:id="rId62"/>
    </p:embeddedFont>
    <p:embeddedFont>
      <p:font typeface="Inter" charset="1" panose="020B0502030000000004"/>
      <p:regular r:id="rId63"/>
    </p:embeddedFont>
    <p:embeddedFont>
      <p:font typeface="Inter Bold" charset="1" panose="020B0802030000000004"/>
      <p:regular r:id="rId64"/>
    </p:embeddedFont>
    <p:embeddedFont>
      <p:font typeface="Inter Bold Italics" charset="1" panose="020B0802030000000004"/>
      <p:regular r:id="rId65"/>
    </p:embeddedFont>
    <p:embeddedFont>
      <p:font typeface="Cloud Bold" charset="1" panose="02000000000000000000"/>
      <p:regular r:id="rId66"/>
    </p:embeddedFont>
    <p:embeddedFont>
      <p:font typeface="Cloud" charset="1" panose="02000000000000000000"/>
      <p:regular r:id="rId67"/>
    </p:embeddedFont>
    <p:embeddedFont>
      <p:font typeface="Canva Sans Bold" charset="1" panose="020B0803030501040103"/>
      <p:regular r:id="rId68"/>
    </p:embeddedFont>
    <p:embeddedFont>
      <p:font typeface="Canva Sans" charset="1" panose="020B0503030501040103"/>
      <p:regular r:id="rId69"/>
    </p:embeddedFont>
    <p:embeddedFont>
      <p:font typeface="Helios Bold" charset="1" panose="020B0704020202020204"/>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3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3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3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4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4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9.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0.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0"/>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70505" y="4620713"/>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221489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0505" y="113670"/>
            <a:ext cx="2500747" cy="2299073"/>
          </a:xfrm>
          <a:custGeom>
            <a:avLst/>
            <a:gdLst/>
            <a:ahLst/>
            <a:cxnLst/>
            <a:rect r="r" b="b" t="t" l="l"/>
            <a:pathLst>
              <a:path h="2299073" w="2500747">
                <a:moveTo>
                  <a:pt x="0" y="0"/>
                </a:moveTo>
                <a:lnTo>
                  <a:pt x="2500747" y="0"/>
                </a:lnTo>
                <a:lnTo>
                  <a:pt x="2500747" y="2299073"/>
                </a:lnTo>
                <a:lnTo>
                  <a:pt x="0" y="2299073"/>
                </a:lnTo>
                <a:lnTo>
                  <a:pt x="0" y="0"/>
                </a:lnTo>
                <a:close/>
              </a:path>
            </a:pathLst>
          </a:custGeom>
          <a:blipFill>
            <a:blip r:embed="rId7"/>
            <a:stretch>
              <a:fillRect l="0" t="0" r="0" b="0"/>
            </a:stretch>
          </a:blipFill>
        </p:spPr>
      </p:sp>
      <p:sp>
        <p:nvSpPr>
          <p:cNvPr name="TextBox 9" id="9"/>
          <p:cNvSpPr txBox="true"/>
          <p:nvPr/>
        </p:nvSpPr>
        <p:spPr>
          <a:xfrm rot="0">
            <a:off x="3111683" y="2810494"/>
            <a:ext cx="12064633" cy="3601388"/>
          </a:xfrm>
          <a:prstGeom prst="rect">
            <a:avLst/>
          </a:prstGeom>
        </p:spPr>
        <p:txBody>
          <a:bodyPr anchor="t" rtlCol="false" tIns="0" lIns="0" bIns="0" rIns="0">
            <a:spAutoFit/>
          </a:bodyPr>
          <a:lstStyle/>
          <a:p>
            <a:pPr algn="ctr">
              <a:lnSpc>
                <a:spcPts val="9567"/>
              </a:lnSpc>
            </a:pPr>
            <a:r>
              <a:rPr lang="en-US" sz="7715" spc="185">
                <a:solidFill>
                  <a:srgbClr val="365679"/>
                </a:solidFill>
                <a:latin typeface="Shrikhand"/>
                <a:ea typeface="Shrikhand"/>
                <a:cs typeface="Shrikhand"/>
                <a:sym typeface="Shrikhand"/>
              </a:rPr>
              <a:t>SIMPLIFYING PHARMA LINK WITH ODOO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AutoShape 5" id="5"/>
          <p:cNvSpPr/>
          <p:nvPr/>
        </p:nvSpPr>
        <p:spPr>
          <a:xfrm flipH="true" flipV="true">
            <a:off x="10206217" y="5125765"/>
            <a:ext cx="1750093" cy="686371"/>
          </a:xfrm>
          <a:prstGeom prst="line">
            <a:avLst/>
          </a:prstGeom>
          <a:ln cap="flat" w="38100">
            <a:solidFill>
              <a:srgbClr val="EB0000"/>
            </a:solidFill>
            <a:prstDash val="solid"/>
            <a:headEnd type="none" len="sm" w="sm"/>
            <a:tailEnd type="arrow" len="sm" w="med"/>
          </a:ln>
        </p:spPr>
      </p:sp>
      <p:sp>
        <p:nvSpPr>
          <p:cNvPr name="Freeform 6" id="6"/>
          <p:cNvSpPr/>
          <p:nvPr/>
        </p:nvSpPr>
        <p:spPr>
          <a:xfrm flipH="false" flipV="false" rot="0">
            <a:off x="426805" y="1492349"/>
            <a:ext cx="15861278" cy="9766201"/>
          </a:xfrm>
          <a:custGeom>
            <a:avLst/>
            <a:gdLst/>
            <a:ahLst/>
            <a:cxnLst/>
            <a:rect r="r" b="b" t="t" l="l"/>
            <a:pathLst>
              <a:path h="9766201" w="15861278">
                <a:moveTo>
                  <a:pt x="0" y="0"/>
                </a:moveTo>
                <a:lnTo>
                  <a:pt x="15861278" y="0"/>
                </a:lnTo>
                <a:lnTo>
                  <a:pt x="15861278" y="9766201"/>
                </a:lnTo>
                <a:lnTo>
                  <a:pt x="0" y="9766201"/>
                </a:lnTo>
                <a:lnTo>
                  <a:pt x="0" y="0"/>
                </a:lnTo>
                <a:close/>
              </a:path>
            </a:pathLst>
          </a:custGeom>
          <a:blipFill>
            <a:blip r:embed="rId2"/>
            <a:stretch>
              <a:fillRect l="0" t="-1094" r="0" b="-18480"/>
            </a:stretch>
          </a:blipFill>
        </p:spPr>
      </p:sp>
      <p:sp>
        <p:nvSpPr>
          <p:cNvPr name="TextBox 7" id="7"/>
          <p:cNvSpPr txBox="true"/>
          <p:nvPr/>
        </p:nvSpPr>
        <p:spPr>
          <a:xfrm rot="0">
            <a:off x="567426" y="225865"/>
            <a:ext cx="14635371" cy="1024248"/>
          </a:xfrm>
          <a:prstGeom prst="rect">
            <a:avLst/>
          </a:prstGeom>
        </p:spPr>
        <p:txBody>
          <a:bodyPr anchor="t" rtlCol="false" tIns="0" lIns="0" bIns="0" rIns="0">
            <a:spAutoFit/>
          </a:bodyPr>
          <a:lstStyle/>
          <a:p>
            <a:pPr algn="l">
              <a:lnSpc>
                <a:spcPts val="8251"/>
              </a:lnSpc>
            </a:pPr>
            <a:r>
              <a:rPr lang="en-US" sz="6347" spc="152">
                <a:solidFill>
                  <a:srgbClr val="604058"/>
                </a:solidFill>
                <a:latin typeface="League Spartan"/>
                <a:ea typeface="League Spartan"/>
                <a:cs typeface="League Spartan"/>
                <a:sym typeface="League Spartan"/>
              </a:rPr>
              <a:t>Purchase Order (Blanket Order)</a:t>
            </a:r>
          </a:p>
        </p:txBody>
      </p:sp>
      <p:sp>
        <p:nvSpPr>
          <p:cNvPr name="Freeform 8" id="8"/>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0" y="2381480"/>
            <a:ext cx="18288000" cy="5691876"/>
          </a:xfrm>
          <a:custGeom>
            <a:avLst/>
            <a:gdLst/>
            <a:ahLst/>
            <a:cxnLst/>
            <a:rect r="r" b="b" t="t" l="l"/>
            <a:pathLst>
              <a:path h="5691876" w="18288000">
                <a:moveTo>
                  <a:pt x="0" y="0"/>
                </a:moveTo>
                <a:lnTo>
                  <a:pt x="18288000" y="0"/>
                </a:lnTo>
                <a:lnTo>
                  <a:pt x="18288000" y="5691876"/>
                </a:lnTo>
                <a:lnTo>
                  <a:pt x="0" y="5691876"/>
                </a:lnTo>
                <a:lnTo>
                  <a:pt x="0" y="0"/>
                </a:lnTo>
                <a:close/>
              </a:path>
            </a:pathLst>
          </a:custGeom>
          <a:blipFill>
            <a:blip r:embed="rId2"/>
            <a:stretch>
              <a:fillRect l="-178" t="-91" r="0" b="-91"/>
            </a:stretch>
          </a:blipFill>
        </p:spPr>
      </p:sp>
      <p:sp>
        <p:nvSpPr>
          <p:cNvPr name="TextBox 6" id="6"/>
          <p:cNvSpPr txBox="true"/>
          <p:nvPr/>
        </p:nvSpPr>
        <p:spPr>
          <a:xfrm rot="0">
            <a:off x="1028700" y="280947"/>
            <a:ext cx="14635371" cy="1024293"/>
          </a:xfrm>
          <a:prstGeom prst="rect">
            <a:avLst/>
          </a:prstGeom>
        </p:spPr>
        <p:txBody>
          <a:bodyPr anchor="t" rtlCol="false" tIns="0" lIns="0" bIns="0" rIns="0">
            <a:spAutoFit/>
          </a:bodyPr>
          <a:lstStyle/>
          <a:p>
            <a:pPr algn="l">
              <a:lnSpc>
                <a:spcPts val="8251"/>
              </a:lnSpc>
            </a:pPr>
            <a:r>
              <a:rPr lang="en-US" sz="6347" spc="152">
                <a:solidFill>
                  <a:srgbClr val="604058"/>
                </a:solidFill>
                <a:latin typeface="League Spartan"/>
                <a:ea typeface="League Spartan"/>
                <a:cs typeface="League Spartan"/>
                <a:sym typeface="League Spartan"/>
              </a:rPr>
              <a:t>call for tenders </a:t>
            </a: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10220" y="-26523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581341" y="170505"/>
            <a:ext cx="10440703" cy="4833632"/>
          </a:xfrm>
          <a:custGeom>
            <a:avLst/>
            <a:gdLst/>
            <a:ahLst/>
            <a:cxnLst/>
            <a:rect r="r" b="b" t="t" l="l"/>
            <a:pathLst>
              <a:path h="4833632" w="10440703">
                <a:moveTo>
                  <a:pt x="0" y="0"/>
                </a:moveTo>
                <a:lnTo>
                  <a:pt x="10440703" y="0"/>
                </a:lnTo>
                <a:lnTo>
                  <a:pt x="10440703" y="4833632"/>
                </a:lnTo>
                <a:lnTo>
                  <a:pt x="0" y="4833632"/>
                </a:lnTo>
                <a:lnTo>
                  <a:pt x="0" y="0"/>
                </a:lnTo>
                <a:close/>
              </a:path>
            </a:pathLst>
          </a:custGeom>
          <a:blipFill>
            <a:blip r:embed="rId2"/>
            <a:stretch>
              <a:fillRect l="0" t="0" r="0" b="-23930"/>
            </a:stretch>
          </a:blipFill>
        </p:spPr>
      </p:sp>
      <p:sp>
        <p:nvSpPr>
          <p:cNvPr name="Freeform 6" id="6"/>
          <p:cNvSpPr/>
          <p:nvPr/>
        </p:nvSpPr>
        <p:spPr>
          <a:xfrm flipH="false" flipV="false" rot="0">
            <a:off x="581341" y="5625451"/>
            <a:ext cx="13967187" cy="4661549"/>
          </a:xfrm>
          <a:custGeom>
            <a:avLst/>
            <a:gdLst/>
            <a:ahLst/>
            <a:cxnLst/>
            <a:rect r="r" b="b" t="t" l="l"/>
            <a:pathLst>
              <a:path h="4661549" w="13967187">
                <a:moveTo>
                  <a:pt x="0" y="0"/>
                </a:moveTo>
                <a:lnTo>
                  <a:pt x="13967187" y="0"/>
                </a:lnTo>
                <a:lnTo>
                  <a:pt x="13967187" y="4661549"/>
                </a:lnTo>
                <a:lnTo>
                  <a:pt x="0" y="4661549"/>
                </a:lnTo>
                <a:lnTo>
                  <a:pt x="0" y="0"/>
                </a:lnTo>
                <a:close/>
              </a:path>
            </a:pathLst>
          </a:custGeom>
          <a:blipFill>
            <a:blip r:embed="rId3"/>
            <a:stretch>
              <a:fillRect l="0" t="0" r="0" b="0"/>
            </a:stretch>
          </a:blipFill>
        </p:spPr>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4"/>
            <a:stretch>
              <a:fillRect l="0" t="-40702" r="0" b="-32684"/>
            </a:stretch>
          </a:blipFill>
          <a:ln cap="sq">
            <a:no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1392127" y="1306554"/>
            <a:ext cx="14114650" cy="8980446"/>
          </a:xfrm>
          <a:custGeom>
            <a:avLst/>
            <a:gdLst/>
            <a:ahLst/>
            <a:cxnLst/>
            <a:rect r="r" b="b" t="t" l="l"/>
            <a:pathLst>
              <a:path h="8980446" w="14114650">
                <a:moveTo>
                  <a:pt x="0" y="0"/>
                </a:moveTo>
                <a:lnTo>
                  <a:pt x="14114650" y="0"/>
                </a:lnTo>
                <a:lnTo>
                  <a:pt x="14114650" y="8980446"/>
                </a:lnTo>
                <a:lnTo>
                  <a:pt x="0" y="8980446"/>
                </a:lnTo>
                <a:lnTo>
                  <a:pt x="0" y="0"/>
                </a:lnTo>
                <a:close/>
              </a:path>
            </a:pathLst>
          </a:custGeom>
          <a:blipFill>
            <a:blip r:embed="rId3"/>
            <a:stretch>
              <a:fillRect l="0" t="0" r="0" b="0"/>
            </a:stretch>
          </a:blipFill>
        </p:spPr>
      </p:sp>
      <p:sp>
        <p:nvSpPr>
          <p:cNvPr name="TextBox 7" id="7"/>
          <p:cNvSpPr txBox="true"/>
          <p:nvPr/>
        </p:nvSpPr>
        <p:spPr>
          <a:xfrm rot="0">
            <a:off x="456079" y="335455"/>
            <a:ext cx="17375842" cy="971099"/>
          </a:xfrm>
          <a:prstGeom prst="rect">
            <a:avLst/>
          </a:prstGeom>
        </p:spPr>
        <p:txBody>
          <a:bodyPr anchor="t" rtlCol="false" tIns="0" lIns="0" bIns="0" rIns="0">
            <a:spAutoFit/>
          </a:bodyPr>
          <a:lstStyle/>
          <a:p>
            <a:pPr algn="l">
              <a:lnSpc>
                <a:spcPts val="7846"/>
              </a:lnSpc>
            </a:pPr>
            <a:r>
              <a:rPr lang="en-US" sz="6035" spc="144">
                <a:solidFill>
                  <a:srgbClr val="604058"/>
                </a:solidFill>
                <a:latin typeface="League Spartan"/>
                <a:ea typeface="League Spartan"/>
                <a:cs typeface="League Spartan"/>
                <a:sym typeface="League Spartan"/>
              </a:rPr>
              <a:t>Purchase Report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456079" y="387905"/>
            <a:ext cx="17375842" cy="1214915"/>
          </a:xfrm>
          <a:prstGeom prst="rect">
            <a:avLst/>
          </a:prstGeom>
        </p:spPr>
        <p:txBody>
          <a:bodyPr anchor="t" rtlCol="false" tIns="0" lIns="0" bIns="0" rIns="0">
            <a:spAutoFit/>
          </a:bodyPr>
          <a:lstStyle/>
          <a:p>
            <a:pPr algn="l">
              <a:lnSpc>
                <a:spcPts val="9796"/>
              </a:lnSpc>
            </a:pPr>
            <a:r>
              <a:rPr lang="en-US" sz="7535" spc="180">
                <a:solidFill>
                  <a:srgbClr val="604058"/>
                </a:solidFill>
                <a:latin typeface="League Spartan"/>
                <a:ea typeface="League Spartan"/>
                <a:cs typeface="League Spartan"/>
                <a:sym typeface="League Spartan"/>
              </a:rPr>
              <a:t>Inventory Module</a:t>
            </a: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TextBox 7" id="7"/>
          <p:cNvSpPr txBox="true"/>
          <p:nvPr/>
        </p:nvSpPr>
        <p:spPr>
          <a:xfrm rot="0">
            <a:off x="456079" y="1869855"/>
            <a:ext cx="8974506" cy="7684055"/>
          </a:xfrm>
          <a:prstGeom prst="rect">
            <a:avLst/>
          </a:prstGeom>
        </p:spPr>
        <p:txBody>
          <a:bodyPr anchor="t" rtlCol="false" tIns="0" lIns="0" bIns="0" rIns="0">
            <a:spAutoFit/>
          </a:bodyPr>
          <a:lstStyle/>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products </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inventory warehouses</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removal strategy</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inventory location </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virtual location</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product category</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putaway rules </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recording rules </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scrup </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inventory check </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inventory report </a:t>
            </a:r>
          </a:p>
          <a:p>
            <a:pPr algn="l" marL="840291" indent="-420146" lvl="1">
              <a:lnSpc>
                <a:spcPts val="5059"/>
              </a:lnSpc>
              <a:buFont typeface="Arial"/>
              <a:buChar char="•"/>
            </a:pPr>
            <a:r>
              <a:rPr lang="en-US" sz="3892" spc="93">
                <a:solidFill>
                  <a:srgbClr val="604058"/>
                </a:solidFill>
                <a:latin typeface="League Spartan"/>
                <a:ea typeface="League Spartan"/>
                <a:cs typeface="League Spartan"/>
                <a:sym typeface="League Spartan"/>
              </a:rPr>
              <a:t>inventory flow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416784" y="1575272"/>
            <a:ext cx="17871216" cy="8131403"/>
          </a:xfrm>
          <a:custGeom>
            <a:avLst/>
            <a:gdLst/>
            <a:ahLst/>
            <a:cxnLst/>
            <a:rect r="r" b="b" t="t" l="l"/>
            <a:pathLst>
              <a:path h="8131403" w="17871216">
                <a:moveTo>
                  <a:pt x="0" y="0"/>
                </a:moveTo>
                <a:lnTo>
                  <a:pt x="17871216" y="0"/>
                </a:lnTo>
                <a:lnTo>
                  <a:pt x="17871216" y="8131404"/>
                </a:lnTo>
                <a:lnTo>
                  <a:pt x="0" y="8131404"/>
                </a:lnTo>
                <a:lnTo>
                  <a:pt x="0" y="0"/>
                </a:lnTo>
                <a:close/>
              </a:path>
            </a:pathLst>
          </a:custGeom>
          <a:blipFill>
            <a:blip r:embed="rId2"/>
            <a:stretch>
              <a:fillRect l="0" t="0" r="0" b="0"/>
            </a:stretch>
          </a:blipFill>
        </p:spPr>
      </p:sp>
      <p:sp>
        <p:nvSpPr>
          <p:cNvPr name="TextBox 6" id="6"/>
          <p:cNvSpPr txBox="true"/>
          <p:nvPr/>
        </p:nvSpPr>
        <p:spPr>
          <a:xfrm rot="0">
            <a:off x="-2320518" y="-95250"/>
            <a:ext cx="9922086" cy="1916987"/>
          </a:xfrm>
          <a:prstGeom prst="rect">
            <a:avLst/>
          </a:prstGeom>
        </p:spPr>
        <p:txBody>
          <a:bodyPr anchor="t" rtlCol="false" tIns="0" lIns="0" bIns="0" rIns="0">
            <a:spAutoFit/>
          </a:bodyPr>
          <a:lstStyle/>
          <a:p>
            <a:pPr algn="ctr">
              <a:lnSpc>
                <a:spcPts val="7674"/>
              </a:lnSpc>
            </a:pPr>
            <a:r>
              <a:rPr lang="en-US" sz="5481" b="true">
                <a:solidFill>
                  <a:srgbClr val="604058"/>
                </a:solidFill>
                <a:latin typeface="Canva Sans Bold"/>
                <a:ea typeface="Canva Sans Bold"/>
                <a:cs typeface="Canva Sans Bold"/>
                <a:sym typeface="Canva Sans Bold"/>
              </a:rPr>
              <a:t>Products</a:t>
            </a:r>
          </a:p>
          <a:p>
            <a:pPr algn="ctr">
              <a:lnSpc>
                <a:spcPts val="7803"/>
              </a:lnSpc>
            </a:pP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140478" y="1816864"/>
            <a:ext cx="14843636" cy="7705194"/>
          </a:xfrm>
          <a:custGeom>
            <a:avLst/>
            <a:gdLst/>
            <a:ahLst/>
            <a:cxnLst/>
            <a:rect r="r" b="b" t="t" l="l"/>
            <a:pathLst>
              <a:path h="7705194" w="14843636">
                <a:moveTo>
                  <a:pt x="0" y="0"/>
                </a:moveTo>
                <a:lnTo>
                  <a:pt x="14843636" y="0"/>
                </a:lnTo>
                <a:lnTo>
                  <a:pt x="14843636" y="7705194"/>
                </a:lnTo>
                <a:lnTo>
                  <a:pt x="0" y="7705194"/>
                </a:lnTo>
                <a:lnTo>
                  <a:pt x="0" y="0"/>
                </a:lnTo>
                <a:close/>
              </a:path>
            </a:pathLst>
          </a:custGeom>
          <a:blipFill>
            <a:blip r:embed="rId2"/>
            <a:stretch>
              <a:fillRect l="0" t="-689" r="0" b="-689"/>
            </a:stretch>
          </a:blipFill>
        </p:spPr>
      </p:sp>
      <p:sp>
        <p:nvSpPr>
          <p:cNvPr name="TextBox 6" id="6"/>
          <p:cNvSpPr txBox="true"/>
          <p:nvPr/>
        </p:nvSpPr>
        <p:spPr>
          <a:xfrm rot="0">
            <a:off x="3960" y="141605"/>
            <a:ext cx="8558336" cy="927100"/>
          </a:xfrm>
          <a:prstGeom prst="rect">
            <a:avLst/>
          </a:prstGeom>
        </p:spPr>
        <p:txBody>
          <a:bodyPr anchor="t" rtlCol="false" tIns="0" lIns="0" bIns="0" rIns="0">
            <a:spAutoFit/>
          </a:bodyPr>
          <a:lstStyle/>
          <a:p>
            <a:pPr algn="ctr">
              <a:lnSpc>
                <a:spcPts val="7699"/>
              </a:lnSpc>
            </a:pPr>
            <a:r>
              <a:rPr lang="en-US" sz="5499" b="true">
                <a:solidFill>
                  <a:srgbClr val="604058"/>
                </a:solidFill>
                <a:latin typeface="Canva Sans Bold"/>
                <a:ea typeface="Canva Sans Bold"/>
                <a:cs typeface="Canva Sans Bold"/>
                <a:sym typeface="Canva Sans Bold"/>
              </a:rPr>
              <a:t>Inventory</a:t>
            </a:r>
            <a:r>
              <a:rPr lang="en-US" sz="5499" b="true">
                <a:solidFill>
                  <a:srgbClr val="000000"/>
                </a:solidFill>
                <a:latin typeface="Canva Sans Bold"/>
                <a:ea typeface="Canva Sans Bold"/>
                <a:cs typeface="Canva Sans Bold"/>
                <a:sym typeface="Canva Sans Bold"/>
              </a:rPr>
              <a:t> </a:t>
            </a:r>
            <a:r>
              <a:rPr lang="en-US" sz="5499" b="true">
                <a:solidFill>
                  <a:srgbClr val="604058"/>
                </a:solidFill>
                <a:latin typeface="Canva Sans Bold"/>
                <a:ea typeface="Canva Sans Bold"/>
                <a:cs typeface="Canva Sans Bold"/>
                <a:sym typeface="Canva Sans Bold"/>
              </a:rPr>
              <a:t>Warehouses</a:t>
            </a: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442368" y="1232734"/>
            <a:ext cx="17845632" cy="9727816"/>
          </a:xfrm>
          <a:custGeom>
            <a:avLst/>
            <a:gdLst/>
            <a:ahLst/>
            <a:cxnLst/>
            <a:rect r="r" b="b" t="t" l="l"/>
            <a:pathLst>
              <a:path h="9727816" w="17845632">
                <a:moveTo>
                  <a:pt x="0" y="0"/>
                </a:moveTo>
                <a:lnTo>
                  <a:pt x="17845632" y="0"/>
                </a:lnTo>
                <a:lnTo>
                  <a:pt x="17845632" y="9727817"/>
                </a:lnTo>
                <a:lnTo>
                  <a:pt x="0" y="9727817"/>
                </a:lnTo>
                <a:lnTo>
                  <a:pt x="0" y="0"/>
                </a:lnTo>
                <a:close/>
              </a:path>
            </a:pathLst>
          </a:custGeom>
          <a:blipFill>
            <a:blip r:embed="rId2"/>
            <a:stretch>
              <a:fillRect l="0" t="0" r="-1180" b="0"/>
            </a:stretch>
          </a:blipFill>
        </p:spPr>
      </p:sp>
      <p:sp>
        <p:nvSpPr>
          <p:cNvPr name="TextBox 6" id="6"/>
          <p:cNvSpPr txBox="true"/>
          <p:nvPr/>
        </p:nvSpPr>
        <p:spPr>
          <a:xfrm rot="0">
            <a:off x="3960" y="141605"/>
            <a:ext cx="8558336" cy="927100"/>
          </a:xfrm>
          <a:prstGeom prst="rect">
            <a:avLst/>
          </a:prstGeom>
        </p:spPr>
        <p:txBody>
          <a:bodyPr anchor="t" rtlCol="false" tIns="0" lIns="0" bIns="0" rIns="0">
            <a:spAutoFit/>
          </a:bodyPr>
          <a:lstStyle/>
          <a:p>
            <a:pPr algn="ctr">
              <a:lnSpc>
                <a:spcPts val="7699"/>
              </a:lnSpc>
            </a:pPr>
            <a:r>
              <a:rPr lang="en-US" sz="5499" b="true">
                <a:solidFill>
                  <a:srgbClr val="604058"/>
                </a:solidFill>
                <a:latin typeface="Canva Sans Bold"/>
                <a:ea typeface="Canva Sans Bold"/>
                <a:cs typeface="Canva Sans Bold"/>
                <a:sym typeface="Canva Sans Bold"/>
              </a:rPr>
              <a:t>Removal Strategy :</a:t>
            </a: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591800" y="3607671"/>
            <a:ext cx="11301259" cy="5650629"/>
          </a:xfrm>
          <a:custGeom>
            <a:avLst/>
            <a:gdLst/>
            <a:ahLst/>
            <a:cxnLst/>
            <a:rect r="r" b="b" t="t" l="l"/>
            <a:pathLst>
              <a:path h="5650629" w="11301259">
                <a:moveTo>
                  <a:pt x="0" y="0"/>
                </a:moveTo>
                <a:lnTo>
                  <a:pt x="11301259" y="0"/>
                </a:lnTo>
                <a:lnTo>
                  <a:pt x="11301259" y="5650629"/>
                </a:lnTo>
                <a:lnTo>
                  <a:pt x="0" y="5650629"/>
                </a:lnTo>
                <a:lnTo>
                  <a:pt x="0" y="0"/>
                </a:lnTo>
                <a:close/>
              </a:path>
            </a:pathLst>
          </a:custGeom>
          <a:blipFill>
            <a:blip r:embed="rId2"/>
            <a:stretch>
              <a:fillRect l="0" t="0" r="0" b="0"/>
            </a:stretch>
          </a:blipFill>
        </p:spPr>
      </p:sp>
      <p:sp>
        <p:nvSpPr>
          <p:cNvPr name="TextBox 6" id="6"/>
          <p:cNvSpPr txBox="true"/>
          <p:nvPr/>
        </p:nvSpPr>
        <p:spPr>
          <a:xfrm rot="0">
            <a:off x="3960" y="141605"/>
            <a:ext cx="8558336" cy="1898650"/>
          </a:xfrm>
          <a:prstGeom prst="rect">
            <a:avLst/>
          </a:prstGeom>
        </p:spPr>
        <p:txBody>
          <a:bodyPr anchor="t" rtlCol="false" tIns="0" lIns="0" bIns="0" rIns="0">
            <a:spAutoFit/>
          </a:bodyPr>
          <a:lstStyle/>
          <a:p>
            <a:pPr algn="ctr">
              <a:lnSpc>
                <a:spcPts val="7699"/>
              </a:lnSpc>
            </a:pPr>
            <a:r>
              <a:rPr lang="en-US" sz="5499" b="true">
                <a:solidFill>
                  <a:srgbClr val="604058"/>
                </a:solidFill>
                <a:latin typeface="Canva Sans Bold"/>
                <a:ea typeface="Canva Sans Bold"/>
                <a:cs typeface="Canva Sans Bold"/>
                <a:sym typeface="Canva Sans Bold"/>
              </a:rPr>
              <a:t>DELTA Warehouses</a:t>
            </a:r>
          </a:p>
          <a:p>
            <a:pPr algn="ctr">
              <a:lnSpc>
                <a:spcPts val="7699"/>
              </a:lnSpc>
            </a:pPr>
          </a:p>
        </p:txBody>
      </p:sp>
      <p:sp>
        <p:nvSpPr>
          <p:cNvPr name="TextBox 7" id="7"/>
          <p:cNvSpPr txBox="true"/>
          <p:nvPr/>
        </p:nvSpPr>
        <p:spPr>
          <a:xfrm rot="0">
            <a:off x="1028700" y="1451272"/>
            <a:ext cx="13077685" cy="3313430"/>
          </a:xfrm>
          <a:prstGeom prst="rect">
            <a:avLst/>
          </a:prstGeom>
        </p:spPr>
        <p:txBody>
          <a:bodyPr anchor="t" rtlCol="false" tIns="0" lIns="0" bIns="0" rIns="0">
            <a:spAutoFit/>
          </a:bodyPr>
          <a:lstStyle/>
          <a:p>
            <a:pPr algn="ctr" marL="820417" indent="-410209" lvl="1">
              <a:lnSpc>
                <a:spcPts val="5319"/>
              </a:lnSpc>
              <a:buFont typeface="Arial"/>
              <a:buChar char="•"/>
            </a:pPr>
            <a:r>
              <a:rPr lang="en-US" sz="3799">
                <a:solidFill>
                  <a:srgbClr val="000000"/>
                </a:solidFill>
                <a:latin typeface="Canva Sans"/>
                <a:ea typeface="Canva Sans"/>
                <a:cs typeface="Canva Sans"/>
                <a:sym typeface="Canva Sans"/>
              </a:rPr>
              <a:t>Resupply from Cairo WH</a:t>
            </a:r>
          </a:p>
          <a:p>
            <a:pPr algn="ctr" marL="820417" indent="-410209" lvl="1">
              <a:lnSpc>
                <a:spcPts val="5319"/>
              </a:lnSpc>
              <a:buFont typeface="Arial"/>
              <a:buChar char="•"/>
            </a:pPr>
            <a:r>
              <a:rPr lang="en-US" sz="3799">
                <a:solidFill>
                  <a:srgbClr val="000000"/>
                </a:solidFill>
                <a:latin typeface="Canva Sans"/>
                <a:ea typeface="Canva Sans"/>
                <a:cs typeface="Canva Sans"/>
                <a:sym typeface="Canva Sans"/>
              </a:rPr>
              <a:t>Incoming Shipments and Outgoing Shipments In 3 Steps To Check Quality </a:t>
            </a:r>
          </a:p>
          <a:p>
            <a:pPr algn="ctr">
              <a:lnSpc>
                <a:spcPts val="5319"/>
              </a:lnSpc>
            </a:pPr>
          </a:p>
          <a:p>
            <a:pPr algn="ctr">
              <a:lnSpc>
                <a:spcPts val="5319"/>
              </a:lnSpc>
            </a:pPr>
          </a:p>
        </p:txBody>
      </p:sp>
      <p:sp>
        <p:nvSpPr>
          <p:cNvPr name="Freeform 8" id="8"/>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1231" y="1028700"/>
            <a:ext cx="13758346" cy="9407269"/>
          </a:xfrm>
          <a:custGeom>
            <a:avLst/>
            <a:gdLst/>
            <a:ahLst/>
            <a:cxnLst/>
            <a:rect r="r" b="b" t="t" l="l"/>
            <a:pathLst>
              <a:path h="9407269" w="13758346">
                <a:moveTo>
                  <a:pt x="0" y="0"/>
                </a:moveTo>
                <a:lnTo>
                  <a:pt x="13758345" y="0"/>
                </a:lnTo>
                <a:lnTo>
                  <a:pt x="13758345" y="9407269"/>
                </a:lnTo>
                <a:lnTo>
                  <a:pt x="0" y="9407269"/>
                </a:lnTo>
                <a:lnTo>
                  <a:pt x="0" y="0"/>
                </a:lnTo>
                <a:close/>
              </a:path>
            </a:pathLst>
          </a:custGeom>
          <a:blipFill>
            <a:blip r:embed="rId2"/>
            <a:stretch>
              <a:fillRect l="0" t="0" r="0" b="0"/>
            </a:stretch>
          </a:blipFill>
        </p:spPr>
      </p:sp>
      <p:sp>
        <p:nvSpPr>
          <p:cNvPr name="TextBox 3" id="3"/>
          <p:cNvSpPr txBox="true"/>
          <p:nvPr/>
        </p:nvSpPr>
        <p:spPr>
          <a:xfrm rot="0">
            <a:off x="3960" y="141605"/>
            <a:ext cx="8558336" cy="927100"/>
          </a:xfrm>
          <a:prstGeom prst="rect">
            <a:avLst/>
          </a:prstGeom>
        </p:spPr>
        <p:txBody>
          <a:bodyPr anchor="t" rtlCol="false" tIns="0" lIns="0" bIns="0" rIns="0">
            <a:spAutoFit/>
          </a:bodyPr>
          <a:lstStyle/>
          <a:p>
            <a:pPr algn="ctr">
              <a:lnSpc>
                <a:spcPts val="7699"/>
              </a:lnSpc>
            </a:pPr>
            <a:r>
              <a:rPr lang="en-US" sz="5499" b="true">
                <a:solidFill>
                  <a:srgbClr val="604058"/>
                </a:solidFill>
                <a:latin typeface="Canva Sans Bold"/>
                <a:ea typeface="Canva Sans Bold"/>
                <a:cs typeface="Canva Sans Bold"/>
                <a:sym typeface="Canva Sans Bold"/>
              </a:rPr>
              <a:t>Inventory</a:t>
            </a:r>
            <a:r>
              <a:rPr lang="en-US" sz="5499" b="true">
                <a:solidFill>
                  <a:srgbClr val="000000"/>
                </a:solidFill>
                <a:latin typeface="Canva Sans Bold"/>
                <a:ea typeface="Canva Sans Bold"/>
                <a:cs typeface="Canva Sans Bold"/>
                <a:sym typeface="Canva Sans Bold"/>
              </a:rPr>
              <a:t> </a:t>
            </a:r>
            <a:r>
              <a:rPr lang="en-US" sz="5499" b="true">
                <a:solidFill>
                  <a:srgbClr val="604058"/>
                </a:solidFill>
                <a:latin typeface="Canva Sans Bold"/>
                <a:ea typeface="Canva Sans Bold"/>
                <a:cs typeface="Canva Sans Bold"/>
                <a:sym typeface="Canva Sans Bold"/>
              </a:rPr>
              <a:t>Locations </a:t>
            </a:r>
          </a:p>
        </p:txBody>
      </p:sp>
      <p:grpSp>
        <p:nvGrpSpPr>
          <p:cNvPr name="Group 4" id="4"/>
          <p:cNvGrpSpPr/>
          <p:nvPr/>
        </p:nvGrpSpPr>
        <p:grpSpPr>
          <a:xfrm rot="0">
            <a:off x="12754575" y="-1757316"/>
            <a:ext cx="10495792" cy="12193285"/>
            <a:chOff x="0" y="0"/>
            <a:chExt cx="432299" cy="502215"/>
          </a:xfrm>
        </p:grpSpPr>
        <p:sp>
          <p:nvSpPr>
            <p:cNvPr name="Freeform 5" id="5"/>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6" id="6"/>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5473595"/>
            <a:chOff x="0" y="0"/>
            <a:chExt cx="4816593" cy="1441605"/>
          </a:xfrm>
        </p:grpSpPr>
        <p:sp>
          <p:nvSpPr>
            <p:cNvPr name="Freeform 3" id="3"/>
            <p:cNvSpPr/>
            <p:nvPr/>
          </p:nvSpPr>
          <p:spPr>
            <a:xfrm flipH="false" flipV="false" rot="0">
              <a:off x="0" y="0"/>
              <a:ext cx="4816592" cy="1441605"/>
            </a:xfrm>
            <a:custGeom>
              <a:avLst/>
              <a:gdLst/>
              <a:ahLst/>
              <a:cxnLst/>
              <a:rect r="r" b="b" t="t" l="l"/>
              <a:pathLst>
                <a:path h="1441605" w="4816592">
                  <a:moveTo>
                    <a:pt x="0" y="0"/>
                  </a:moveTo>
                  <a:lnTo>
                    <a:pt x="4816592" y="0"/>
                  </a:lnTo>
                  <a:lnTo>
                    <a:pt x="4816592" y="1441605"/>
                  </a:lnTo>
                  <a:lnTo>
                    <a:pt x="0" y="1441605"/>
                  </a:lnTo>
                  <a:close/>
                </a:path>
              </a:pathLst>
            </a:custGeom>
            <a:solidFill>
              <a:srgbClr val="604058"/>
            </a:solidFill>
          </p:spPr>
        </p:sp>
        <p:sp>
          <p:nvSpPr>
            <p:cNvPr name="TextBox 4" id="4"/>
            <p:cNvSpPr txBox="true"/>
            <p:nvPr/>
          </p:nvSpPr>
          <p:spPr>
            <a:xfrm>
              <a:off x="0" y="-66675"/>
              <a:ext cx="4816593" cy="150828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2986087" y="1342966"/>
            <a:ext cx="2943530" cy="2787663"/>
            <a:chOff x="0" y="0"/>
            <a:chExt cx="858246" cy="812800"/>
          </a:xfrm>
        </p:grpSpPr>
        <p:sp>
          <p:nvSpPr>
            <p:cNvPr name="Freeform 6" id="6"/>
            <p:cNvSpPr/>
            <p:nvPr/>
          </p:nvSpPr>
          <p:spPr>
            <a:xfrm flipH="false" flipV="false" rot="0">
              <a:off x="0" y="0"/>
              <a:ext cx="858246" cy="812800"/>
            </a:xfrm>
            <a:custGeom>
              <a:avLst/>
              <a:gdLst/>
              <a:ahLst/>
              <a:cxnLst/>
              <a:rect r="r" b="b" t="t" l="l"/>
              <a:pathLst>
                <a:path h="812800" w="858246">
                  <a:moveTo>
                    <a:pt x="429123" y="0"/>
                  </a:moveTo>
                  <a:cubicBezTo>
                    <a:pt x="192125" y="0"/>
                    <a:pt x="0" y="181951"/>
                    <a:pt x="0" y="406400"/>
                  </a:cubicBezTo>
                  <a:cubicBezTo>
                    <a:pt x="0" y="630849"/>
                    <a:pt x="192125" y="812800"/>
                    <a:pt x="429123" y="812800"/>
                  </a:cubicBezTo>
                  <a:cubicBezTo>
                    <a:pt x="666121" y="812800"/>
                    <a:pt x="858246" y="630849"/>
                    <a:pt x="858246" y="406400"/>
                  </a:cubicBezTo>
                  <a:cubicBezTo>
                    <a:pt x="858246" y="181951"/>
                    <a:pt x="666121" y="0"/>
                    <a:pt x="429123" y="0"/>
                  </a:cubicBezTo>
                  <a:close/>
                </a:path>
              </a:pathLst>
            </a:custGeom>
            <a:solidFill>
              <a:srgbClr val="598196"/>
            </a:solidFill>
          </p:spPr>
        </p:sp>
        <p:sp>
          <p:nvSpPr>
            <p:cNvPr name="TextBox 7" id="7"/>
            <p:cNvSpPr txBox="true"/>
            <p:nvPr/>
          </p:nvSpPr>
          <p:spPr>
            <a:xfrm>
              <a:off x="80461" y="-9525"/>
              <a:ext cx="697325" cy="746125"/>
            </a:xfrm>
            <a:prstGeom prst="rect">
              <a:avLst/>
            </a:prstGeom>
          </p:spPr>
          <p:txBody>
            <a:bodyPr anchor="ctr" rtlCol="false" tIns="50800" lIns="50800" bIns="50800" rIns="50800"/>
            <a:lstStyle/>
            <a:p>
              <a:pPr algn="ctr">
                <a:lnSpc>
                  <a:spcPts val="4900"/>
                </a:lnSpc>
              </a:pPr>
              <a:r>
                <a:rPr lang="en-US" sz="3500">
                  <a:solidFill>
                    <a:srgbClr val="FFFFFF"/>
                  </a:solidFill>
                  <a:latin typeface="Helios"/>
                  <a:ea typeface="Helios"/>
                  <a:cs typeface="Helios"/>
                  <a:sym typeface="Helios"/>
                </a:rPr>
                <a:t>DAVID EMAD</a:t>
              </a:r>
            </a:p>
          </p:txBody>
        </p:sp>
      </p:grpSp>
      <p:grpSp>
        <p:nvGrpSpPr>
          <p:cNvPr name="Group 8" id="8"/>
          <p:cNvGrpSpPr/>
          <p:nvPr/>
        </p:nvGrpSpPr>
        <p:grpSpPr>
          <a:xfrm rot="0">
            <a:off x="7010976" y="1342966"/>
            <a:ext cx="3005876" cy="2787663"/>
            <a:chOff x="0" y="0"/>
            <a:chExt cx="876424" cy="812800"/>
          </a:xfrm>
        </p:grpSpPr>
        <p:sp>
          <p:nvSpPr>
            <p:cNvPr name="Freeform 9" id="9"/>
            <p:cNvSpPr/>
            <p:nvPr/>
          </p:nvSpPr>
          <p:spPr>
            <a:xfrm flipH="false" flipV="false" rot="0">
              <a:off x="0" y="0"/>
              <a:ext cx="876424" cy="812800"/>
            </a:xfrm>
            <a:custGeom>
              <a:avLst/>
              <a:gdLst/>
              <a:ahLst/>
              <a:cxnLst/>
              <a:rect r="r" b="b" t="t" l="l"/>
              <a:pathLst>
                <a:path h="812800" w="876424">
                  <a:moveTo>
                    <a:pt x="438212" y="0"/>
                  </a:moveTo>
                  <a:cubicBezTo>
                    <a:pt x="196194" y="0"/>
                    <a:pt x="0" y="181951"/>
                    <a:pt x="0" y="406400"/>
                  </a:cubicBezTo>
                  <a:cubicBezTo>
                    <a:pt x="0" y="630849"/>
                    <a:pt x="196194" y="812800"/>
                    <a:pt x="438212" y="812800"/>
                  </a:cubicBezTo>
                  <a:cubicBezTo>
                    <a:pt x="680230" y="812800"/>
                    <a:pt x="876424" y="630849"/>
                    <a:pt x="876424" y="406400"/>
                  </a:cubicBezTo>
                  <a:cubicBezTo>
                    <a:pt x="876424" y="181951"/>
                    <a:pt x="680230" y="0"/>
                    <a:pt x="438212" y="0"/>
                  </a:cubicBezTo>
                  <a:close/>
                </a:path>
              </a:pathLst>
            </a:custGeom>
            <a:solidFill>
              <a:srgbClr val="598196"/>
            </a:solidFill>
          </p:spPr>
        </p:sp>
        <p:sp>
          <p:nvSpPr>
            <p:cNvPr name="TextBox 10" id="10"/>
            <p:cNvSpPr txBox="true"/>
            <p:nvPr/>
          </p:nvSpPr>
          <p:spPr>
            <a:xfrm>
              <a:off x="82165" y="0"/>
              <a:ext cx="712095" cy="736600"/>
            </a:xfrm>
            <a:prstGeom prst="rect">
              <a:avLst/>
            </a:prstGeom>
          </p:spPr>
          <p:txBody>
            <a:bodyPr anchor="ctr" rtlCol="false" tIns="50800" lIns="50800" bIns="50800" rIns="50800"/>
            <a:lstStyle/>
            <a:p>
              <a:pPr algn="ctr">
                <a:lnSpc>
                  <a:spcPts val="4899"/>
                </a:lnSpc>
              </a:pPr>
              <a:r>
                <a:rPr lang="en-US" sz="3499">
                  <a:solidFill>
                    <a:srgbClr val="FFFFFF"/>
                  </a:solidFill>
                  <a:latin typeface="Helios"/>
                  <a:ea typeface="Helios"/>
                  <a:cs typeface="Helios"/>
                  <a:sym typeface="Helios"/>
                </a:rPr>
                <a:t>HAGAR SHAWKY</a:t>
              </a:r>
            </a:p>
          </p:txBody>
        </p:sp>
      </p:grpSp>
      <p:grpSp>
        <p:nvGrpSpPr>
          <p:cNvPr name="Group 11" id="11"/>
          <p:cNvGrpSpPr/>
          <p:nvPr/>
        </p:nvGrpSpPr>
        <p:grpSpPr>
          <a:xfrm rot="0">
            <a:off x="11356130" y="3749668"/>
            <a:ext cx="3161743" cy="2787663"/>
            <a:chOff x="0" y="0"/>
            <a:chExt cx="921870" cy="812800"/>
          </a:xfrm>
        </p:grpSpPr>
        <p:sp>
          <p:nvSpPr>
            <p:cNvPr name="Freeform 12" id="12"/>
            <p:cNvSpPr/>
            <p:nvPr/>
          </p:nvSpPr>
          <p:spPr>
            <a:xfrm flipH="false" flipV="false" rot="0">
              <a:off x="0" y="0"/>
              <a:ext cx="921870" cy="812800"/>
            </a:xfrm>
            <a:custGeom>
              <a:avLst/>
              <a:gdLst/>
              <a:ahLst/>
              <a:cxnLst/>
              <a:rect r="r" b="b" t="t" l="l"/>
              <a:pathLst>
                <a:path h="812800" w="921870">
                  <a:moveTo>
                    <a:pt x="460935" y="0"/>
                  </a:moveTo>
                  <a:cubicBezTo>
                    <a:pt x="206368" y="0"/>
                    <a:pt x="0" y="181951"/>
                    <a:pt x="0" y="406400"/>
                  </a:cubicBezTo>
                  <a:cubicBezTo>
                    <a:pt x="0" y="630849"/>
                    <a:pt x="206368" y="812800"/>
                    <a:pt x="460935" y="812800"/>
                  </a:cubicBezTo>
                  <a:cubicBezTo>
                    <a:pt x="715503" y="812800"/>
                    <a:pt x="921870" y="630849"/>
                    <a:pt x="921870" y="406400"/>
                  </a:cubicBezTo>
                  <a:cubicBezTo>
                    <a:pt x="921870" y="181951"/>
                    <a:pt x="715503" y="0"/>
                    <a:pt x="460935" y="0"/>
                  </a:cubicBezTo>
                  <a:close/>
                </a:path>
              </a:pathLst>
            </a:custGeom>
            <a:solidFill>
              <a:srgbClr val="598196"/>
            </a:solidFill>
          </p:spPr>
        </p:sp>
        <p:sp>
          <p:nvSpPr>
            <p:cNvPr name="TextBox 13" id="13"/>
            <p:cNvSpPr txBox="true"/>
            <p:nvPr/>
          </p:nvSpPr>
          <p:spPr>
            <a:xfrm>
              <a:off x="86425" y="-9525"/>
              <a:ext cx="749020" cy="746125"/>
            </a:xfrm>
            <a:prstGeom prst="rect">
              <a:avLst/>
            </a:prstGeom>
          </p:spPr>
          <p:txBody>
            <a:bodyPr anchor="ctr" rtlCol="false" tIns="50800" lIns="50800" bIns="50800" rIns="50800"/>
            <a:lstStyle/>
            <a:p>
              <a:pPr algn="ctr">
                <a:lnSpc>
                  <a:spcPts val="4900"/>
                </a:lnSpc>
              </a:pPr>
              <a:r>
                <a:rPr lang="en-US" sz="3500">
                  <a:solidFill>
                    <a:srgbClr val="FFFFFF"/>
                  </a:solidFill>
                  <a:latin typeface="Helios"/>
                  <a:ea typeface="Helios"/>
                  <a:cs typeface="Helios"/>
                  <a:sym typeface="Helios"/>
                </a:rPr>
                <a:t>MOHAMED HASSAN</a:t>
              </a:r>
            </a:p>
          </p:txBody>
        </p:sp>
      </p:grpSp>
      <p:grpSp>
        <p:nvGrpSpPr>
          <p:cNvPr name="Group 14" id="14"/>
          <p:cNvGrpSpPr/>
          <p:nvPr/>
        </p:nvGrpSpPr>
        <p:grpSpPr>
          <a:xfrm rot="0">
            <a:off x="8513914" y="3754431"/>
            <a:ext cx="2896770" cy="2787663"/>
            <a:chOff x="0" y="0"/>
            <a:chExt cx="844612" cy="812800"/>
          </a:xfrm>
        </p:grpSpPr>
        <p:sp>
          <p:nvSpPr>
            <p:cNvPr name="Freeform 15" id="15"/>
            <p:cNvSpPr/>
            <p:nvPr/>
          </p:nvSpPr>
          <p:spPr>
            <a:xfrm flipH="false" flipV="false" rot="0">
              <a:off x="0" y="0"/>
              <a:ext cx="844612" cy="812800"/>
            </a:xfrm>
            <a:custGeom>
              <a:avLst/>
              <a:gdLst/>
              <a:ahLst/>
              <a:cxnLst/>
              <a:rect r="r" b="b" t="t" l="l"/>
              <a:pathLst>
                <a:path h="812800" w="844612">
                  <a:moveTo>
                    <a:pt x="422306" y="0"/>
                  </a:moveTo>
                  <a:cubicBezTo>
                    <a:pt x="189073" y="0"/>
                    <a:pt x="0" y="181951"/>
                    <a:pt x="0" y="406400"/>
                  </a:cubicBezTo>
                  <a:cubicBezTo>
                    <a:pt x="0" y="630849"/>
                    <a:pt x="189073" y="812800"/>
                    <a:pt x="422306" y="812800"/>
                  </a:cubicBezTo>
                  <a:cubicBezTo>
                    <a:pt x="655539" y="812800"/>
                    <a:pt x="844612" y="630849"/>
                    <a:pt x="844612" y="406400"/>
                  </a:cubicBezTo>
                  <a:cubicBezTo>
                    <a:pt x="844612" y="181951"/>
                    <a:pt x="655539" y="0"/>
                    <a:pt x="422306" y="0"/>
                  </a:cubicBezTo>
                  <a:close/>
                </a:path>
              </a:pathLst>
            </a:custGeom>
            <a:solidFill>
              <a:srgbClr val="598196"/>
            </a:solidFill>
          </p:spPr>
        </p:sp>
        <p:sp>
          <p:nvSpPr>
            <p:cNvPr name="TextBox 16" id="16"/>
            <p:cNvSpPr txBox="true"/>
            <p:nvPr/>
          </p:nvSpPr>
          <p:spPr>
            <a:xfrm>
              <a:off x="79182" y="-9525"/>
              <a:ext cx="686247" cy="746125"/>
            </a:xfrm>
            <a:prstGeom prst="rect">
              <a:avLst/>
            </a:prstGeom>
          </p:spPr>
          <p:txBody>
            <a:bodyPr anchor="ctr" rtlCol="false" tIns="50800" lIns="50800" bIns="50800" rIns="50800"/>
            <a:lstStyle/>
            <a:p>
              <a:pPr algn="ctr">
                <a:lnSpc>
                  <a:spcPts val="4900"/>
                </a:lnSpc>
              </a:pPr>
              <a:r>
                <a:rPr lang="en-US" sz="3500">
                  <a:solidFill>
                    <a:srgbClr val="FFFFFF"/>
                  </a:solidFill>
                  <a:latin typeface="Helios"/>
                  <a:ea typeface="Helios"/>
                  <a:cs typeface="Helios"/>
                  <a:sym typeface="Helios"/>
                </a:rPr>
                <a:t>HEBA FAISAL</a:t>
              </a:r>
            </a:p>
          </p:txBody>
        </p:sp>
      </p:grpSp>
      <p:sp>
        <p:nvSpPr>
          <p:cNvPr name="TextBox 17" id="17"/>
          <p:cNvSpPr txBox="true"/>
          <p:nvPr/>
        </p:nvSpPr>
        <p:spPr>
          <a:xfrm rot="0">
            <a:off x="841660" y="1026691"/>
            <a:ext cx="9449914" cy="1130345"/>
          </a:xfrm>
          <a:prstGeom prst="rect">
            <a:avLst/>
          </a:prstGeom>
        </p:spPr>
        <p:txBody>
          <a:bodyPr anchor="t" rtlCol="false" tIns="0" lIns="0" bIns="0" rIns="0">
            <a:spAutoFit/>
          </a:bodyPr>
          <a:lstStyle/>
          <a:p>
            <a:pPr algn="l">
              <a:lnSpc>
                <a:spcPts val="9099"/>
              </a:lnSpc>
            </a:pPr>
            <a:r>
              <a:rPr lang="en-US" sz="6999" spc="167">
                <a:solidFill>
                  <a:srgbClr val="86B4C4"/>
                </a:solidFill>
                <a:latin typeface="League Spartan"/>
                <a:ea typeface="League Spartan"/>
                <a:cs typeface="League Spartan"/>
                <a:sym typeface="League Spartan"/>
              </a:rPr>
              <a:t>Our Team</a:t>
            </a:r>
          </a:p>
        </p:txBody>
      </p:sp>
      <p:sp>
        <p:nvSpPr>
          <p:cNvPr name="AutoShape 18" id="18"/>
          <p:cNvSpPr/>
          <p:nvPr/>
        </p:nvSpPr>
        <p:spPr>
          <a:xfrm>
            <a:off x="841660" y="4711837"/>
            <a:ext cx="2050229" cy="0"/>
          </a:xfrm>
          <a:prstGeom prst="line">
            <a:avLst/>
          </a:prstGeom>
          <a:ln cap="flat" w="85725">
            <a:solidFill>
              <a:srgbClr val="86B4C4"/>
            </a:solidFill>
            <a:prstDash val="solid"/>
            <a:headEnd type="none" len="sm" w="sm"/>
            <a:tailEnd type="none" len="sm" w="sm"/>
          </a:ln>
        </p:spPr>
      </p:sp>
      <p:grpSp>
        <p:nvGrpSpPr>
          <p:cNvPr name="Group 19" id="19"/>
          <p:cNvGrpSpPr/>
          <p:nvPr/>
        </p:nvGrpSpPr>
        <p:grpSpPr>
          <a:xfrm rot="0">
            <a:off x="10016852" y="1342966"/>
            <a:ext cx="2969235" cy="2787663"/>
            <a:chOff x="0" y="0"/>
            <a:chExt cx="865741" cy="812800"/>
          </a:xfrm>
        </p:grpSpPr>
        <p:sp>
          <p:nvSpPr>
            <p:cNvPr name="Freeform 20" id="20"/>
            <p:cNvSpPr/>
            <p:nvPr/>
          </p:nvSpPr>
          <p:spPr>
            <a:xfrm flipH="false" flipV="false" rot="0">
              <a:off x="0" y="0"/>
              <a:ext cx="865741" cy="812800"/>
            </a:xfrm>
            <a:custGeom>
              <a:avLst/>
              <a:gdLst/>
              <a:ahLst/>
              <a:cxnLst/>
              <a:rect r="r" b="b" t="t" l="l"/>
              <a:pathLst>
                <a:path h="812800" w="865741">
                  <a:moveTo>
                    <a:pt x="432870" y="0"/>
                  </a:moveTo>
                  <a:cubicBezTo>
                    <a:pt x="193803" y="0"/>
                    <a:pt x="0" y="181951"/>
                    <a:pt x="0" y="406400"/>
                  </a:cubicBezTo>
                  <a:cubicBezTo>
                    <a:pt x="0" y="630849"/>
                    <a:pt x="193803" y="812800"/>
                    <a:pt x="432870" y="812800"/>
                  </a:cubicBezTo>
                  <a:cubicBezTo>
                    <a:pt x="671938" y="812800"/>
                    <a:pt x="865741" y="630849"/>
                    <a:pt x="865741" y="406400"/>
                  </a:cubicBezTo>
                  <a:cubicBezTo>
                    <a:pt x="865741" y="181951"/>
                    <a:pt x="671938" y="0"/>
                    <a:pt x="432870" y="0"/>
                  </a:cubicBezTo>
                  <a:close/>
                </a:path>
              </a:pathLst>
            </a:custGeom>
            <a:solidFill>
              <a:srgbClr val="598196"/>
            </a:solidFill>
          </p:spPr>
        </p:sp>
        <p:sp>
          <p:nvSpPr>
            <p:cNvPr name="TextBox 21" id="21"/>
            <p:cNvSpPr txBox="true"/>
            <p:nvPr/>
          </p:nvSpPr>
          <p:spPr>
            <a:xfrm>
              <a:off x="81163" y="-9525"/>
              <a:ext cx="703415" cy="746125"/>
            </a:xfrm>
            <a:prstGeom prst="rect">
              <a:avLst/>
            </a:prstGeom>
          </p:spPr>
          <p:txBody>
            <a:bodyPr anchor="ctr" rtlCol="false" tIns="50800" lIns="50800" bIns="50800" rIns="50800"/>
            <a:lstStyle/>
            <a:p>
              <a:pPr algn="ctr">
                <a:lnSpc>
                  <a:spcPts val="4900"/>
                </a:lnSpc>
              </a:pPr>
              <a:r>
                <a:rPr lang="en-US" sz="3500">
                  <a:solidFill>
                    <a:srgbClr val="FFFFFF"/>
                  </a:solidFill>
                  <a:latin typeface="Helios"/>
                  <a:ea typeface="Helios"/>
                  <a:cs typeface="Helios"/>
                  <a:sym typeface="Helios"/>
                </a:rPr>
                <a:t>MOHAMED HAMDY</a:t>
              </a:r>
            </a:p>
          </p:txBody>
        </p:sp>
      </p:grpSp>
      <p:grpSp>
        <p:nvGrpSpPr>
          <p:cNvPr name="Group 22" id="22"/>
          <p:cNvGrpSpPr/>
          <p:nvPr/>
        </p:nvGrpSpPr>
        <p:grpSpPr>
          <a:xfrm rot="0">
            <a:off x="10016852" y="6109960"/>
            <a:ext cx="2787663" cy="278766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8196"/>
            </a:solidFill>
          </p:spPr>
        </p:sp>
        <p:sp>
          <p:nvSpPr>
            <p:cNvPr name="TextBox 24" id="24"/>
            <p:cNvSpPr txBox="true"/>
            <p:nvPr/>
          </p:nvSpPr>
          <p:spPr>
            <a:xfrm>
              <a:off x="76200" y="-9525"/>
              <a:ext cx="660400" cy="746125"/>
            </a:xfrm>
            <a:prstGeom prst="rect">
              <a:avLst/>
            </a:prstGeom>
          </p:spPr>
          <p:txBody>
            <a:bodyPr anchor="ctr" rtlCol="false" tIns="50800" lIns="50800" bIns="50800" rIns="50800"/>
            <a:lstStyle/>
            <a:p>
              <a:pPr algn="ctr">
                <a:lnSpc>
                  <a:spcPts val="4900"/>
                </a:lnSpc>
              </a:pPr>
              <a:r>
                <a:rPr lang="en-US" sz="3500">
                  <a:solidFill>
                    <a:srgbClr val="FFFFFF"/>
                  </a:solidFill>
                  <a:latin typeface="Helios"/>
                  <a:ea typeface="Helios"/>
                  <a:cs typeface="Helios"/>
                  <a:sym typeface="Helios"/>
                </a:rPr>
                <a:t>BOULA WAEL</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54575" y="-1757316"/>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445262" y="1028700"/>
            <a:ext cx="8664365" cy="4309180"/>
          </a:xfrm>
          <a:custGeom>
            <a:avLst/>
            <a:gdLst/>
            <a:ahLst/>
            <a:cxnLst/>
            <a:rect r="r" b="b" t="t" l="l"/>
            <a:pathLst>
              <a:path h="4309180" w="8664365">
                <a:moveTo>
                  <a:pt x="0" y="0"/>
                </a:moveTo>
                <a:lnTo>
                  <a:pt x="8664365" y="0"/>
                </a:lnTo>
                <a:lnTo>
                  <a:pt x="8664365" y="4309180"/>
                </a:lnTo>
                <a:lnTo>
                  <a:pt x="0" y="4309180"/>
                </a:lnTo>
                <a:lnTo>
                  <a:pt x="0" y="0"/>
                </a:lnTo>
                <a:close/>
              </a:path>
            </a:pathLst>
          </a:custGeom>
          <a:blipFill>
            <a:blip r:embed="rId3"/>
            <a:stretch>
              <a:fillRect l="0" t="0" r="0" b="0"/>
            </a:stretch>
          </a:blipFill>
        </p:spPr>
      </p:sp>
      <p:sp>
        <p:nvSpPr>
          <p:cNvPr name="Freeform 7" id="7"/>
          <p:cNvSpPr/>
          <p:nvPr/>
        </p:nvSpPr>
        <p:spPr>
          <a:xfrm flipH="false" flipV="false" rot="0">
            <a:off x="4935924" y="4051552"/>
            <a:ext cx="12323376" cy="8345506"/>
          </a:xfrm>
          <a:custGeom>
            <a:avLst/>
            <a:gdLst/>
            <a:ahLst/>
            <a:cxnLst/>
            <a:rect r="r" b="b" t="t" l="l"/>
            <a:pathLst>
              <a:path h="8345506" w="12323376">
                <a:moveTo>
                  <a:pt x="0" y="0"/>
                </a:moveTo>
                <a:lnTo>
                  <a:pt x="12323376" y="0"/>
                </a:lnTo>
                <a:lnTo>
                  <a:pt x="12323376" y="8345505"/>
                </a:lnTo>
                <a:lnTo>
                  <a:pt x="0" y="8345505"/>
                </a:lnTo>
                <a:lnTo>
                  <a:pt x="0" y="0"/>
                </a:lnTo>
                <a:close/>
              </a:path>
            </a:pathLst>
          </a:custGeom>
          <a:blipFill>
            <a:blip r:embed="rId4"/>
            <a:stretch>
              <a:fillRect l="-386" t="0" r="-386" b="-2675"/>
            </a:stretch>
          </a:blipFill>
        </p:spPr>
      </p:sp>
      <p:sp>
        <p:nvSpPr>
          <p:cNvPr name="TextBox 8" id="8"/>
          <p:cNvSpPr txBox="true"/>
          <p:nvPr/>
        </p:nvSpPr>
        <p:spPr>
          <a:xfrm rot="0">
            <a:off x="0" y="-95250"/>
            <a:ext cx="8558336" cy="927100"/>
          </a:xfrm>
          <a:prstGeom prst="rect">
            <a:avLst/>
          </a:prstGeom>
        </p:spPr>
        <p:txBody>
          <a:bodyPr anchor="t" rtlCol="false" tIns="0" lIns="0" bIns="0" rIns="0">
            <a:spAutoFit/>
          </a:bodyPr>
          <a:lstStyle/>
          <a:p>
            <a:pPr algn="ctr">
              <a:lnSpc>
                <a:spcPts val="7699"/>
              </a:lnSpc>
            </a:pPr>
            <a:r>
              <a:rPr lang="en-US" sz="5499" b="true">
                <a:solidFill>
                  <a:srgbClr val="604058"/>
                </a:solidFill>
                <a:latin typeface="Canva Sans Bold"/>
                <a:ea typeface="Canva Sans Bold"/>
                <a:cs typeface="Canva Sans Bold"/>
                <a:sym typeface="Canva Sans Bold"/>
              </a:rPr>
              <a:t>Virtual Location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685794" y="1496803"/>
            <a:ext cx="12122661" cy="8096419"/>
          </a:xfrm>
          <a:custGeom>
            <a:avLst/>
            <a:gdLst/>
            <a:ahLst/>
            <a:cxnLst/>
            <a:rect r="r" b="b" t="t" l="l"/>
            <a:pathLst>
              <a:path h="8096419" w="12122661">
                <a:moveTo>
                  <a:pt x="0" y="0"/>
                </a:moveTo>
                <a:lnTo>
                  <a:pt x="12122661" y="0"/>
                </a:lnTo>
                <a:lnTo>
                  <a:pt x="12122661" y="8096419"/>
                </a:lnTo>
                <a:lnTo>
                  <a:pt x="0" y="8096419"/>
                </a:lnTo>
                <a:lnTo>
                  <a:pt x="0" y="0"/>
                </a:lnTo>
                <a:close/>
              </a:path>
            </a:pathLst>
          </a:custGeom>
          <a:blipFill>
            <a:blip r:embed="rId2"/>
            <a:stretch>
              <a:fillRect l="0" t="-7797" r="0" b="-194"/>
            </a:stretch>
          </a:blipFill>
        </p:spPr>
      </p:sp>
      <p:sp>
        <p:nvSpPr>
          <p:cNvPr name="TextBox 6" id="6"/>
          <p:cNvSpPr txBox="true"/>
          <p:nvPr/>
        </p:nvSpPr>
        <p:spPr>
          <a:xfrm rot="0">
            <a:off x="-1728225" y="109754"/>
            <a:ext cx="9922086" cy="1810306"/>
          </a:xfrm>
          <a:prstGeom prst="rect">
            <a:avLst/>
          </a:prstGeom>
        </p:spPr>
        <p:txBody>
          <a:bodyPr anchor="t" rtlCol="false" tIns="0" lIns="0" bIns="0" rIns="0">
            <a:spAutoFit/>
          </a:bodyPr>
          <a:lstStyle/>
          <a:p>
            <a:pPr algn="ctr">
              <a:lnSpc>
                <a:spcPts val="7254"/>
              </a:lnSpc>
            </a:pPr>
            <a:r>
              <a:rPr lang="en-US" sz="5181" b="true">
                <a:solidFill>
                  <a:srgbClr val="604058"/>
                </a:solidFill>
                <a:latin typeface="Canva Sans Bold"/>
                <a:ea typeface="Canva Sans Bold"/>
                <a:cs typeface="Canva Sans Bold"/>
                <a:sym typeface="Canva Sans Bold"/>
              </a:rPr>
              <a:t>Product Category</a:t>
            </a:r>
          </a:p>
          <a:p>
            <a:pPr algn="ctr">
              <a:lnSpc>
                <a:spcPts val="7383"/>
              </a:lnSpc>
            </a:pP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307461" y="1531530"/>
            <a:ext cx="16750348" cy="8375174"/>
          </a:xfrm>
          <a:custGeom>
            <a:avLst/>
            <a:gdLst/>
            <a:ahLst/>
            <a:cxnLst/>
            <a:rect r="r" b="b" t="t" l="l"/>
            <a:pathLst>
              <a:path h="8375174" w="16750348">
                <a:moveTo>
                  <a:pt x="0" y="0"/>
                </a:moveTo>
                <a:lnTo>
                  <a:pt x="16750349" y="0"/>
                </a:lnTo>
                <a:lnTo>
                  <a:pt x="16750349" y="8375174"/>
                </a:lnTo>
                <a:lnTo>
                  <a:pt x="0" y="8375174"/>
                </a:lnTo>
                <a:lnTo>
                  <a:pt x="0" y="0"/>
                </a:lnTo>
                <a:close/>
              </a:path>
            </a:pathLst>
          </a:custGeom>
          <a:blipFill>
            <a:blip r:embed="rId2"/>
            <a:stretch>
              <a:fillRect l="0" t="0" r="0" b="0"/>
            </a:stretch>
          </a:blipFill>
        </p:spPr>
      </p:sp>
      <p:sp>
        <p:nvSpPr>
          <p:cNvPr name="TextBox 6" id="6"/>
          <p:cNvSpPr txBox="true"/>
          <p:nvPr/>
        </p:nvSpPr>
        <p:spPr>
          <a:xfrm rot="0">
            <a:off x="307461" y="100945"/>
            <a:ext cx="9922086" cy="927755"/>
          </a:xfrm>
          <a:prstGeom prst="rect">
            <a:avLst/>
          </a:prstGeom>
        </p:spPr>
        <p:txBody>
          <a:bodyPr anchor="t" rtlCol="false" tIns="0" lIns="0" bIns="0" rIns="0">
            <a:spAutoFit/>
          </a:bodyPr>
          <a:lstStyle/>
          <a:p>
            <a:pPr algn="ctr">
              <a:lnSpc>
                <a:spcPts val="7663"/>
              </a:lnSpc>
            </a:pPr>
            <a:r>
              <a:rPr lang="en-US" sz="5474" b="true">
                <a:solidFill>
                  <a:srgbClr val="604058"/>
                </a:solidFill>
                <a:latin typeface="Canva Sans Bold"/>
                <a:ea typeface="Canva Sans Bold"/>
                <a:cs typeface="Canva Sans Bold"/>
                <a:sym typeface="Canva Sans Bold"/>
              </a:rPr>
              <a:t>Example of product category</a:t>
            </a: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307461" y="2918683"/>
            <a:ext cx="18198579" cy="5732552"/>
          </a:xfrm>
          <a:custGeom>
            <a:avLst/>
            <a:gdLst/>
            <a:ahLst/>
            <a:cxnLst/>
            <a:rect r="r" b="b" t="t" l="l"/>
            <a:pathLst>
              <a:path h="5732552" w="18198579">
                <a:moveTo>
                  <a:pt x="0" y="0"/>
                </a:moveTo>
                <a:lnTo>
                  <a:pt x="18198579" y="0"/>
                </a:lnTo>
                <a:lnTo>
                  <a:pt x="18198579" y="5732552"/>
                </a:lnTo>
                <a:lnTo>
                  <a:pt x="0" y="5732552"/>
                </a:lnTo>
                <a:lnTo>
                  <a:pt x="0" y="0"/>
                </a:lnTo>
                <a:close/>
              </a:path>
            </a:pathLst>
          </a:custGeom>
          <a:blipFill>
            <a:blip r:embed="rId3"/>
            <a:stretch>
              <a:fillRect l="0" t="0" r="0" b="0"/>
            </a:stretch>
          </a:blipFill>
        </p:spPr>
      </p:sp>
      <p:sp>
        <p:nvSpPr>
          <p:cNvPr name="TextBox 7" id="7"/>
          <p:cNvSpPr txBox="true"/>
          <p:nvPr/>
        </p:nvSpPr>
        <p:spPr>
          <a:xfrm rot="0">
            <a:off x="307461" y="100945"/>
            <a:ext cx="9922086" cy="927755"/>
          </a:xfrm>
          <a:prstGeom prst="rect">
            <a:avLst/>
          </a:prstGeom>
        </p:spPr>
        <p:txBody>
          <a:bodyPr anchor="t" rtlCol="false" tIns="0" lIns="0" bIns="0" rIns="0">
            <a:spAutoFit/>
          </a:bodyPr>
          <a:lstStyle/>
          <a:p>
            <a:pPr algn="ctr">
              <a:lnSpc>
                <a:spcPts val="7663"/>
              </a:lnSpc>
            </a:pPr>
            <a:r>
              <a:rPr lang="en-US" sz="5474" b="true">
                <a:solidFill>
                  <a:srgbClr val="604058"/>
                </a:solidFill>
                <a:latin typeface="Canva Sans Bold"/>
                <a:ea typeface="Canva Sans Bold"/>
                <a:cs typeface="Canva Sans Bold"/>
                <a:sym typeface="Canva Sans Bold"/>
              </a:rPr>
              <a:t>Lots/Serial Numbers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613495" y="1488678"/>
            <a:ext cx="17061010" cy="8658463"/>
          </a:xfrm>
          <a:custGeom>
            <a:avLst/>
            <a:gdLst/>
            <a:ahLst/>
            <a:cxnLst/>
            <a:rect r="r" b="b" t="t" l="l"/>
            <a:pathLst>
              <a:path h="8658463" w="17061010">
                <a:moveTo>
                  <a:pt x="0" y="0"/>
                </a:moveTo>
                <a:lnTo>
                  <a:pt x="17061010" y="0"/>
                </a:lnTo>
                <a:lnTo>
                  <a:pt x="17061010" y="8658463"/>
                </a:lnTo>
                <a:lnTo>
                  <a:pt x="0" y="8658463"/>
                </a:lnTo>
                <a:lnTo>
                  <a:pt x="0" y="0"/>
                </a:lnTo>
                <a:close/>
              </a:path>
            </a:pathLst>
          </a:custGeom>
          <a:blipFill>
            <a:blip r:embed="rId3"/>
            <a:stretch>
              <a:fillRect l="0" t="0" r="0" b="0"/>
            </a:stretch>
          </a:blipFill>
        </p:spPr>
      </p:sp>
      <p:sp>
        <p:nvSpPr>
          <p:cNvPr name="TextBox 7" id="7"/>
          <p:cNvSpPr txBox="true"/>
          <p:nvPr/>
        </p:nvSpPr>
        <p:spPr>
          <a:xfrm rot="0">
            <a:off x="-538537" y="100945"/>
            <a:ext cx="9922086" cy="927755"/>
          </a:xfrm>
          <a:prstGeom prst="rect">
            <a:avLst/>
          </a:prstGeom>
        </p:spPr>
        <p:txBody>
          <a:bodyPr anchor="t" rtlCol="false" tIns="0" lIns="0" bIns="0" rIns="0">
            <a:spAutoFit/>
          </a:bodyPr>
          <a:lstStyle/>
          <a:p>
            <a:pPr algn="ctr">
              <a:lnSpc>
                <a:spcPts val="7663"/>
              </a:lnSpc>
            </a:pPr>
            <a:r>
              <a:rPr lang="en-US" sz="5474" b="true">
                <a:solidFill>
                  <a:srgbClr val="604058"/>
                </a:solidFill>
                <a:latin typeface="Canva Sans Bold"/>
                <a:ea typeface="Canva Sans Bold"/>
                <a:cs typeface="Canva Sans Bold"/>
                <a:sym typeface="Canva Sans Bold"/>
              </a:rPr>
              <a:t>Products with Barcode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810487" y="1435725"/>
            <a:ext cx="15326299" cy="7415551"/>
          </a:xfrm>
          <a:custGeom>
            <a:avLst/>
            <a:gdLst/>
            <a:ahLst/>
            <a:cxnLst/>
            <a:rect r="r" b="b" t="t" l="l"/>
            <a:pathLst>
              <a:path h="7415551" w="15326299">
                <a:moveTo>
                  <a:pt x="0" y="0"/>
                </a:moveTo>
                <a:lnTo>
                  <a:pt x="15326299" y="0"/>
                </a:lnTo>
                <a:lnTo>
                  <a:pt x="15326299" y="7415550"/>
                </a:lnTo>
                <a:lnTo>
                  <a:pt x="0" y="7415550"/>
                </a:lnTo>
                <a:lnTo>
                  <a:pt x="0" y="0"/>
                </a:lnTo>
                <a:close/>
              </a:path>
            </a:pathLst>
          </a:custGeom>
          <a:blipFill>
            <a:blip r:embed="rId2"/>
            <a:stretch>
              <a:fillRect l="0" t="-1152" r="0" b="-1152"/>
            </a:stretch>
          </a:blipFill>
        </p:spPr>
      </p:sp>
      <p:sp>
        <p:nvSpPr>
          <p:cNvPr name="TextBox 6" id="6"/>
          <p:cNvSpPr txBox="true"/>
          <p:nvPr/>
        </p:nvSpPr>
        <p:spPr>
          <a:xfrm rot="0">
            <a:off x="-1728225" y="90704"/>
            <a:ext cx="9922086" cy="963315"/>
          </a:xfrm>
          <a:prstGeom prst="rect">
            <a:avLst/>
          </a:prstGeom>
        </p:spPr>
        <p:txBody>
          <a:bodyPr anchor="t" rtlCol="false" tIns="0" lIns="0" bIns="0" rIns="0">
            <a:spAutoFit/>
          </a:bodyPr>
          <a:lstStyle/>
          <a:p>
            <a:pPr algn="ctr">
              <a:lnSpc>
                <a:spcPts val="7803"/>
              </a:lnSpc>
            </a:pPr>
            <a:r>
              <a:rPr lang="en-US" sz="5574" b="true">
                <a:solidFill>
                  <a:srgbClr val="604058"/>
                </a:solidFill>
                <a:latin typeface="Canva Sans Bold"/>
                <a:ea typeface="Canva Sans Bold"/>
                <a:cs typeface="Canva Sans Bold"/>
                <a:sym typeface="Canva Sans Bold"/>
              </a:rPr>
              <a:t>Putaways Rule</a:t>
            </a: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1728225" y="90704"/>
            <a:ext cx="9922086" cy="963315"/>
          </a:xfrm>
          <a:prstGeom prst="rect">
            <a:avLst/>
          </a:prstGeom>
        </p:spPr>
        <p:txBody>
          <a:bodyPr anchor="t" rtlCol="false" tIns="0" lIns="0" bIns="0" rIns="0">
            <a:spAutoFit/>
          </a:bodyPr>
          <a:lstStyle/>
          <a:p>
            <a:pPr algn="ctr">
              <a:lnSpc>
                <a:spcPts val="7803"/>
              </a:lnSpc>
            </a:pPr>
            <a:r>
              <a:rPr lang="en-US" sz="5574" b="true">
                <a:solidFill>
                  <a:srgbClr val="604058"/>
                </a:solidFill>
                <a:latin typeface="Canva Sans Bold"/>
                <a:ea typeface="Canva Sans Bold"/>
                <a:cs typeface="Canva Sans Bold"/>
                <a:sym typeface="Canva Sans Bold"/>
              </a:rPr>
              <a:t>  Reordering Rules</a:t>
            </a: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7" id="7"/>
          <p:cNvSpPr/>
          <p:nvPr/>
        </p:nvSpPr>
        <p:spPr>
          <a:xfrm flipH="false" flipV="false" rot="0">
            <a:off x="3873830" y="1028700"/>
            <a:ext cx="10540340" cy="8774833"/>
          </a:xfrm>
          <a:custGeom>
            <a:avLst/>
            <a:gdLst/>
            <a:ahLst/>
            <a:cxnLst/>
            <a:rect r="r" b="b" t="t" l="l"/>
            <a:pathLst>
              <a:path h="8774833" w="10540340">
                <a:moveTo>
                  <a:pt x="0" y="0"/>
                </a:moveTo>
                <a:lnTo>
                  <a:pt x="10540340" y="0"/>
                </a:lnTo>
                <a:lnTo>
                  <a:pt x="10540340" y="8774833"/>
                </a:lnTo>
                <a:lnTo>
                  <a:pt x="0" y="8774833"/>
                </a:lnTo>
                <a:lnTo>
                  <a:pt x="0" y="0"/>
                </a:lnTo>
                <a:close/>
              </a:path>
            </a:pathLst>
          </a:custGeom>
          <a:blipFill>
            <a:blip r:embed="rId3">
              <a:alphaModFix amt="6000"/>
            </a:blip>
            <a:stretch>
              <a:fillRect l="0" t="0" r="0" b="0"/>
            </a:stretch>
          </a:blipFill>
        </p:spPr>
      </p:sp>
      <p:sp>
        <p:nvSpPr>
          <p:cNvPr name="Freeform 8" id="8"/>
          <p:cNvSpPr/>
          <p:nvPr/>
        </p:nvSpPr>
        <p:spPr>
          <a:xfrm flipH="false" flipV="false" rot="0">
            <a:off x="326381" y="3213365"/>
            <a:ext cx="17259300" cy="3010000"/>
          </a:xfrm>
          <a:custGeom>
            <a:avLst/>
            <a:gdLst/>
            <a:ahLst/>
            <a:cxnLst/>
            <a:rect r="r" b="b" t="t" l="l"/>
            <a:pathLst>
              <a:path h="3010000" w="17259300">
                <a:moveTo>
                  <a:pt x="0" y="0"/>
                </a:moveTo>
                <a:lnTo>
                  <a:pt x="17259300" y="0"/>
                </a:lnTo>
                <a:lnTo>
                  <a:pt x="17259300" y="3010000"/>
                </a:lnTo>
                <a:lnTo>
                  <a:pt x="0" y="3010000"/>
                </a:lnTo>
                <a:lnTo>
                  <a:pt x="0" y="0"/>
                </a:lnTo>
                <a:close/>
              </a:path>
            </a:pathLst>
          </a:custGeom>
          <a:blipFill>
            <a:blip r:embed="rId4"/>
            <a:stretch>
              <a:fillRect l="0" t="0" r="0" b="-94238"/>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8225" y="90704"/>
            <a:ext cx="9922086" cy="963315"/>
          </a:xfrm>
          <a:prstGeom prst="rect">
            <a:avLst/>
          </a:prstGeom>
        </p:spPr>
        <p:txBody>
          <a:bodyPr anchor="t" rtlCol="false" tIns="0" lIns="0" bIns="0" rIns="0">
            <a:spAutoFit/>
          </a:bodyPr>
          <a:lstStyle/>
          <a:p>
            <a:pPr algn="ctr">
              <a:lnSpc>
                <a:spcPts val="7803"/>
              </a:lnSpc>
            </a:pPr>
            <a:r>
              <a:rPr lang="en-US" sz="5574" b="true">
                <a:solidFill>
                  <a:srgbClr val="604058"/>
                </a:solidFill>
                <a:latin typeface="Canva Sans Bold"/>
                <a:ea typeface="Canva Sans Bold"/>
                <a:cs typeface="Canva Sans Bold"/>
                <a:sym typeface="Canva Sans Bold"/>
              </a:rPr>
              <a:t>Scrap  </a:t>
            </a:r>
          </a:p>
        </p:txBody>
      </p:sp>
      <p:sp>
        <p:nvSpPr>
          <p:cNvPr name="Freeform 3" id="3"/>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4" id="4"/>
          <p:cNvSpPr/>
          <p:nvPr/>
        </p:nvSpPr>
        <p:spPr>
          <a:xfrm flipH="false" flipV="false" rot="0">
            <a:off x="3873830" y="1028700"/>
            <a:ext cx="10540340" cy="8774833"/>
          </a:xfrm>
          <a:custGeom>
            <a:avLst/>
            <a:gdLst/>
            <a:ahLst/>
            <a:cxnLst/>
            <a:rect r="r" b="b" t="t" l="l"/>
            <a:pathLst>
              <a:path h="8774833" w="10540340">
                <a:moveTo>
                  <a:pt x="0" y="0"/>
                </a:moveTo>
                <a:lnTo>
                  <a:pt x="10540340" y="0"/>
                </a:lnTo>
                <a:lnTo>
                  <a:pt x="10540340" y="8774833"/>
                </a:lnTo>
                <a:lnTo>
                  <a:pt x="0" y="8774833"/>
                </a:lnTo>
                <a:lnTo>
                  <a:pt x="0" y="0"/>
                </a:lnTo>
                <a:close/>
              </a:path>
            </a:pathLst>
          </a:custGeom>
          <a:blipFill>
            <a:blip r:embed="rId3">
              <a:alphaModFix amt="6000"/>
            </a:blip>
            <a:stretch>
              <a:fillRect l="0" t="0" r="0" b="0"/>
            </a:stretch>
          </a:blipFill>
        </p:spPr>
      </p:sp>
      <p:sp>
        <p:nvSpPr>
          <p:cNvPr name="Freeform 5" id="5"/>
          <p:cNvSpPr/>
          <p:nvPr/>
        </p:nvSpPr>
        <p:spPr>
          <a:xfrm flipH="false" flipV="false" rot="0">
            <a:off x="468908" y="1918252"/>
            <a:ext cx="14805775" cy="6995729"/>
          </a:xfrm>
          <a:custGeom>
            <a:avLst/>
            <a:gdLst/>
            <a:ahLst/>
            <a:cxnLst/>
            <a:rect r="r" b="b" t="t" l="l"/>
            <a:pathLst>
              <a:path h="6995729" w="14805775">
                <a:moveTo>
                  <a:pt x="0" y="0"/>
                </a:moveTo>
                <a:lnTo>
                  <a:pt x="14805775" y="0"/>
                </a:lnTo>
                <a:lnTo>
                  <a:pt x="14805775" y="6995729"/>
                </a:lnTo>
                <a:lnTo>
                  <a:pt x="0" y="6995729"/>
                </a:lnTo>
                <a:lnTo>
                  <a:pt x="0" y="0"/>
                </a:lnTo>
                <a:close/>
              </a:path>
            </a:pathLst>
          </a:custGeom>
          <a:blipFill>
            <a:blip r:embed="rId4"/>
            <a:stretch>
              <a:fillRect l="0" t="0" r="0" b="0"/>
            </a:stretch>
          </a:blipFill>
        </p:spPr>
      </p:sp>
      <p:grpSp>
        <p:nvGrpSpPr>
          <p:cNvPr name="Group 6" id="6"/>
          <p:cNvGrpSpPr/>
          <p:nvPr/>
        </p:nvGrpSpPr>
        <p:grpSpPr>
          <a:xfrm rot="0">
            <a:off x="12167280" y="0"/>
            <a:ext cx="10495792" cy="12193285"/>
            <a:chOff x="0" y="0"/>
            <a:chExt cx="432299" cy="502215"/>
          </a:xfrm>
        </p:grpSpPr>
        <p:sp>
          <p:nvSpPr>
            <p:cNvPr name="Freeform 7" id="7"/>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8" id="8"/>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91664" y="-208395"/>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2226998" y="335041"/>
            <a:ext cx="9922086" cy="1742643"/>
          </a:xfrm>
          <a:prstGeom prst="rect">
            <a:avLst/>
          </a:prstGeom>
        </p:spPr>
        <p:txBody>
          <a:bodyPr anchor="t" rtlCol="false" tIns="0" lIns="0" bIns="0" rIns="0">
            <a:spAutoFit/>
          </a:bodyPr>
          <a:lstStyle/>
          <a:p>
            <a:pPr algn="ctr">
              <a:lnSpc>
                <a:spcPts val="6974"/>
              </a:lnSpc>
            </a:pPr>
            <a:r>
              <a:rPr lang="en-US" sz="4981" b="true">
                <a:solidFill>
                  <a:srgbClr val="604058"/>
                </a:solidFill>
                <a:latin typeface="Canva Sans Bold"/>
                <a:ea typeface="Canva Sans Bold"/>
                <a:cs typeface="Canva Sans Bold"/>
                <a:sym typeface="Canva Sans Bold"/>
              </a:rPr>
              <a:t>Quality check </a:t>
            </a:r>
          </a:p>
          <a:p>
            <a:pPr algn="ctr">
              <a:lnSpc>
                <a:spcPts val="7103"/>
              </a:lnSpc>
            </a:pP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7" id="7"/>
          <p:cNvSpPr/>
          <p:nvPr/>
        </p:nvSpPr>
        <p:spPr>
          <a:xfrm flipH="false" flipV="false" rot="0">
            <a:off x="3873830" y="1028700"/>
            <a:ext cx="10540340" cy="8774833"/>
          </a:xfrm>
          <a:custGeom>
            <a:avLst/>
            <a:gdLst/>
            <a:ahLst/>
            <a:cxnLst/>
            <a:rect r="r" b="b" t="t" l="l"/>
            <a:pathLst>
              <a:path h="8774833" w="10540340">
                <a:moveTo>
                  <a:pt x="0" y="0"/>
                </a:moveTo>
                <a:lnTo>
                  <a:pt x="10540340" y="0"/>
                </a:lnTo>
                <a:lnTo>
                  <a:pt x="10540340" y="8774833"/>
                </a:lnTo>
                <a:lnTo>
                  <a:pt x="0" y="8774833"/>
                </a:lnTo>
                <a:lnTo>
                  <a:pt x="0" y="0"/>
                </a:lnTo>
                <a:close/>
              </a:path>
            </a:pathLst>
          </a:custGeom>
          <a:blipFill>
            <a:blip r:embed="rId3">
              <a:alphaModFix amt="6000"/>
            </a:blip>
            <a:stretch>
              <a:fillRect l="0" t="0" r="0" b="0"/>
            </a:stretch>
          </a:blipFill>
        </p:spPr>
      </p:sp>
      <p:sp>
        <p:nvSpPr>
          <p:cNvPr name="Freeform 8" id="8"/>
          <p:cNvSpPr/>
          <p:nvPr/>
        </p:nvSpPr>
        <p:spPr>
          <a:xfrm flipH="false" flipV="false" rot="0">
            <a:off x="595547" y="3215223"/>
            <a:ext cx="14199083" cy="4845437"/>
          </a:xfrm>
          <a:custGeom>
            <a:avLst/>
            <a:gdLst/>
            <a:ahLst/>
            <a:cxnLst/>
            <a:rect r="r" b="b" t="t" l="l"/>
            <a:pathLst>
              <a:path h="4845437" w="14199083">
                <a:moveTo>
                  <a:pt x="0" y="0"/>
                </a:moveTo>
                <a:lnTo>
                  <a:pt x="14199082" y="0"/>
                </a:lnTo>
                <a:lnTo>
                  <a:pt x="14199082" y="4845437"/>
                </a:lnTo>
                <a:lnTo>
                  <a:pt x="0" y="4845437"/>
                </a:lnTo>
                <a:lnTo>
                  <a:pt x="0" y="0"/>
                </a:lnTo>
                <a:close/>
              </a:path>
            </a:pathLst>
          </a:custGeom>
          <a:blipFill>
            <a:blip r:embed="rId4"/>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91664" y="-208395"/>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2226998" y="335041"/>
            <a:ext cx="9922086" cy="847473"/>
          </a:xfrm>
          <a:prstGeom prst="rect">
            <a:avLst/>
          </a:prstGeom>
        </p:spPr>
        <p:txBody>
          <a:bodyPr anchor="t" rtlCol="false" tIns="0" lIns="0" bIns="0" rIns="0">
            <a:spAutoFit/>
          </a:bodyPr>
          <a:lstStyle/>
          <a:p>
            <a:pPr algn="ctr">
              <a:lnSpc>
                <a:spcPts val="6974"/>
              </a:lnSpc>
            </a:pPr>
            <a:r>
              <a:rPr lang="en-US" sz="4981" b="true">
                <a:solidFill>
                  <a:srgbClr val="604058"/>
                </a:solidFill>
                <a:latin typeface="Canva Sans Bold"/>
                <a:ea typeface="Canva Sans Bold"/>
                <a:cs typeface="Canva Sans Bold"/>
                <a:sym typeface="Canva Sans Bold"/>
              </a:rPr>
              <a:t>Inventory Report</a:t>
            </a: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7" id="7"/>
          <p:cNvSpPr/>
          <p:nvPr/>
        </p:nvSpPr>
        <p:spPr>
          <a:xfrm flipH="false" flipV="false" rot="0">
            <a:off x="3873830" y="1028700"/>
            <a:ext cx="10540340" cy="8774833"/>
          </a:xfrm>
          <a:custGeom>
            <a:avLst/>
            <a:gdLst/>
            <a:ahLst/>
            <a:cxnLst/>
            <a:rect r="r" b="b" t="t" l="l"/>
            <a:pathLst>
              <a:path h="8774833" w="10540340">
                <a:moveTo>
                  <a:pt x="0" y="0"/>
                </a:moveTo>
                <a:lnTo>
                  <a:pt x="10540340" y="0"/>
                </a:lnTo>
                <a:lnTo>
                  <a:pt x="10540340" y="8774833"/>
                </a:lnTo>
                <a:lnTo>
                  <a:pt x="0" y="8774833"/>
                </a:lnTo>
                <a:lnTo>
                  <a:pt x="0" y="0"/>
                </a:lnTo>
                <a:close/>
              </a:path>
            </a:pathLst>
          </a:custGeom>
          <a:blipFill>
            <a:blip r:embed="rId3">
              <a:alphaModFix amt="6000"/>
            </a:blip>
            <a:stretch>
              <a:fillRect l="0" t="0" r="0" b="0"/>
            </a:stretch>
          </a:blipFill>
        </p:spPr>
      </p:sp>
      <p:sp>
        <p:nvSpPr>
          <p:cNvPr name="Freeform 8" id="8"/>
          <p:cNvSpPr/>
          <p:nvPr/>
        </p:nvSpPr>
        <p:spPr>
          <a:xfrm flipH="false" flipV="false" rot="0">
            <a:off x="2140897" y="1494436"/>
            <a:ext cx="12832583" cy="8309097"/>
          </a:xfrm>
          <a:custGeom>
            <a:avLst/>
            <a:gdLst/>
            <a:ahLst/>
            <a:cxnLst/>
            <a:rect r="r" b="b" t="t" l="l"/>
            <a:pathLst>
              <a:path h="8309097" w="12832583">
                <a:moveTo>
                  <a:pt x="0" y="0"/>
                </a:moveTo>
                <a:lnTo>
                  <a:pt x="12832582" y="0"/>
                </a:lnTo>
                <a:lnTo>
                  <a:pt x="12832582" y="8309097"/>
                </a:lnTo>
                <a:lnTo>
                  <a:pt x="0" y="8309097"/>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6798485" y="-148194"/>
            <a:ext cx="12727251" cy="12193285"/>
            <a:chOff x="0" y="0"/>
            <a:chExt cx="524208" cy="502215"/>
          </a:xfrm>
        </p:grpSpPr>
        <p:sp>
          <p:nvSpPr>
            <p:cNvPr name="Freeform 3" id="3"/>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604058"/>
            </a:solidFill>
          </p:spPr>
        </p:sp>
        <p:sp>
          <p:nvSpPr>
            <p:cNvPr name="TextBox 4" id="4"/>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5" id="5"/>
          <p:cNvSpPr/>
          <p:nvPr/>
        </p:nvSpPr>
        <p:spPr>
          <a:xfrm>
            <a:off x="8506263" y="1509381"/>
            <a:ext cx="2050229" cy="0"/>
          </a:xfrm>
          <a:prstGeom prst="line">
            <a:avLst/>
          </a:prstGeom>
          <a:ln cap="flat" w="85725">
            <a:solidFill>
              <a:srgbClr val="365679"/>
            </a:solidFill>
            <a:prstDash val="solid"/>
            <a:headEnd type="none" len="sm" w="sm"/>
            <a:tailEnd type="none" len="sm" w="sm"/>
          </a:ln>
        </p:spPr>
      </p:sp>
      <p:grpSp>
        <p:nvGrpSpPr>
          <p:cNvPr name="Group 6" id="6"/>
          <p:cNvGrpSpPr/>
          <p:nvPr/>
        </p:nvGrpSpPr>
        <p:grpSpPr>
          <a:xfrm rot="9902075">
            <a:off x="15780580" y="-117330"/>
            <a:ext cx="3620223" cy="3167695"/>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604058"/>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sp>
        <p:nvSpPr>
          <p:cNvPr name="TextBox 9" id="9"/>
          <p:cNvSpPr txBox="true"/>
          <p:nvPr/>
        </p:nvSpPr>
        <p:spPr>
          <a:xfrm rot="0">
            <a:off x="7614871" y="455417"/>
            <a:ext cx="7518687" cy="1011101"/>
          </a:xfrm>
          <a:prstGeom prst="rect">
            <a:avLst/>
          </a:prstGeom>
        </p:spPr>
        <p:txBody>
          <a:bodyPr anchor="t" rtlCol="false" tIns="0" lIns="0" bIns="0" rIns="0">
            <a:spAutoFit/>
          </a:bodyPr>
          <a:lstStyle/>
          <a:p>
            <a:pPr algn="l">
              <a:lnSpc>
                <a:spcPts val="8057"/>
              </a:lnSpc>
            </a:pPr>
            <a:r>
              <a:rPr lang="en-US" sz="6198" spc="148">
                <a:solidFill>
                  <a:srgbClr val="365679"/>
                </a:solidFill>
                <a:latin typeface="League Spartan"/>
                <a:ea typeface="League Spartan"/>
                <a:cs typeface="League Spartan"/>
                <a:sym typeface="League Spartan"/>
              </a:rPr>
              <a:t> Content</a:t>
            </a:r>
          </a:p>
        </p:txBody>
      </p:sp>
      <p:sp>
        <p:nvSpPr>
          <p:cNvPr name="TextBox 10" id="10"/>
          <p:cNvSpPr txBox="true"/>
          <p:nvPr/>
        </p:nvSpPr>
        <p:spPr>
          <a:xfrm rot="0">
            <a:off x="6784275" y="2428388"/>
            <a:ext cx="7085194" cy="6829912"/>
          </a:xfrm>
          <a:prstGeom prst="rect">
            <a:avLst/>
          </a:prstGeom>
        </p:spPr>
        <p:txBody>
          <a:bodyPr anchor="t" rtlCol="false" tIns="0" lIns="0" bIns="0" rIns="0">
            <a:spAutoFit/>
          </a:bodyPr>
          <a:lstStyle/>
          <a:p>
            <a:pPr algn="l" marL="1048377" indent="-524188" lvl="1">
              <a:lnSpc>
                <a:spcPts val="6798"/>
              </a:lnSpc>
              <a:buFont typeface="Arial"/>
              <a:buChar char="•"/>
            </a:pPr>
            <a:r>
              <a:rPr lang="en-US" sz="4855">
                <a:solidFill>
                  <a:srgbClr val="598196"/>
                </a:solidFill>
                <a:latin typeface="Inter"/>
                <a:ea typeface="Inter"/>
                <a:cs typeface="Inter"/>
                <a:sym typeface="Inter"/>
              </a:rPr>
              <a:t>Introduction </a:t>
            </a:r>
          </a:p>
          <a:p>
            <a:pPr algn="l" marL="1048377" indent="-524188" lvl="1">
              <a:lnSpc>
                <a:spcPts val="6798"/>
              </a:lnSpc>
              <a:buFont typeface="Arial"/>
              <a:buChar char="•"/>
            </a:pPr>
            <a:r>
              <a:rPr lang="en-US" sz="4855">
                <a:solidFill>
                  <a:srgbClr val="598196"/>
                </a:solidFill>
                <a:latin typeface="Inter"/>
                <a:ea typeface="Inter"/>
                <a:cs typeface="Inter"/>
                <a:sym typeface="Inter"/>
              </a:rPr>
              <a:t>Business Model</a:t>
            </a:r>
          </a:p>
          <a:p>
            <a:pPr algn="l" marL="1048377" indent="-524188" lvl="1">
              <a:lnSpc>
                <a:spcPts val="6798"/>
              </a:lnSpc>
              <a:buFont typeface="Arial"/>
              <a:buChar char="•"/>
            </a:pPr>
            <a:r>
              <a:rPr lang="en-US" sz="4855">
                <a:solidFill>
                  <a:srgbClr val="598196"/>
                </a:solidFill>
                <a:latin typeface="Inter"/>
                <a:ea typeface="Inter"/>
                <a:cs typeface="Inter"/>
                <a:sym typeface="Inter"/>
              </a:rPr>
              <a:t>Analysis</a:t>
            </a:r>
          </a:p>
          <a:p>
            <a:pPr algn="l" marL="1048377" indent="-524188" lvl="1">
              <a:lnSpc>
                <a:spcPts val="6798"/>
              </a:lnSpc>
              <a:buFont typeface="Arial"/>
              <a:buChar char="•"/>
            </a:pPr>
            <a:r>
              <a:rPr lang="en-US" sz="4855">
                <a:solidFill>
                  <a:srgbClr val="598196"/>
                </a:solidFill>
                <a:latin typeface="Inter"/>
                <a:ea typeface="Inter"/>
                <a:cs typeface="Inter"/>
                <a:sym typeface="Inter"/>
              </a:rPr>
              <a:t>Implementation</a:t>
            </a:r>
          </a:p>
          <a:p>
            <a:pPr algn="l">
              <a:lnSpc>
                <a:spcPts val="6798"/>
              </a:lnSpc>
            </a:pPr>
          </a:p>
          <a:p>
            <a:pPr algn="l">
              <a:lnSpc>
                <a:spcPts val="6798"/>
              </a:lnSpc>
            </a:pPr>
          </a:p>
          <a:p>
            <a:pPr algn="l">
              <a:lnSpc>
                <a:spcPts val="6798"/>
              </a:lnSpc>
            </a:pPr>
          </a:p>
          <a:p>
            <a:pPr algn="l">
              <a:lnSpc>
                <a:spcPts val="6798"/>
              </a:lnSpc>
            </a:pPr>
          </a:p>
        </p:txBody>
      </p:sp>
      <p:sp>
        <p:nvSpPr>
          <p:cNvPr name="Freeform 11" id="11"/>
          <p:cNvSpPr/>
          <p:nvPr/>
        </p:nvSpPr>
        <p:spPr>
          <a:xfrm flipH="false" flipV="false" rot="0">
            <a:off x="15600337" y="7875940"/>
            <a:ext cx="2495303" cy="2077339"/>
          </a:xfrm>
          <a:custGeom>
            <a:avLst/>
            <a:gdLst/>
            <a:ahLst/>
            <a:cxnLst/>
            <a:rect r="r" b="b" t="t" l="l"/>
            <a:pathLst>
              <a:path h="2077339" w="2495303">
                <a:moveTo>
                  <a:pt x="0" y="0"/>
                </a:moveTo>
                <a:lnTo>
                  <a:pt x="2495302" y="0"/>
                </a:lnTo>
                <a:lnTo>
                  <a:pt x="2495302" y="2077339"/>
                </a:lnTo>
                <a:lnTo>
                  <a:pt x="0" y="2077339"/>
                </a:lnTo>
                <a:lnTo>
                  <a:pt x="0" y="0"/>
                </a:lnTo>
                <a:close/>
              </a:path>
            </a:pathLst>
          </a:custGeom>
          <a:blipFill>
            <a:blip r:embed="rId2"/>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91664" y="-208395"/>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2226998" y="335041"/>
            <a:ext cx="9922086" cy="847473"/>
          </a:xfrm>
          <a:prstGeom prst="rect">
            <a:avLst/>
          </a:prstGeom>
        </p:spPr>
        <p:txBody>
          <a:bodyPr anchor="t" rtlCol="false" tIns="0" lIns="0" bIns="0" rIns="0">
            <a:spAutoFit/>
          </a:bodyPr>
          <a:lstStyle/>
          <a:p>
            <a:pPr algn="ctr">
              <a:lnSpc>
                <a:spcPts val="6974"/>
              </a:lnSpc>
            </a:pPr>
            <a:r>
              <a:rPr lang="en-US" sz="4981" b="true">
                <a:solidFill>
                  <a:srgbClr val="604058"/>
                </a:solidFill>
                <a:latin typeface="Canva Sans Bold"/>
                <a:ea typeface="Canva Sans Bold"/>
                <a:cs typeface="Canva Sans Bold"/>
                <a:sym typeface="Canva Sans Bold"/>
              </a:rPr>
              <a:t>Inventory Flow</a:t>
            </a: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7" id="7"/>
          <p:cNvSpPr/>
          <p:nvPr/>
        </p:nvSpPr>
        <p:spPr>
          <a:xfrm flipH="false" flipV="false" rot="0">
            <a:off x="3873830" y="1028700"/>
            <a:ext cx="10540340" cy="8774833"/>
          </a:xfrm>
          <a:custGeom>
            <a:avLst/>
            <a:gdLst/>
            <a:ahLst/>
            <a:cxnLst/>
            <a:rect r="r" b="b" t="t" l="l"/>
            <a:pathLst>
              <a:path h="8774833" w="10540340">
                <a:moveTo>
                  <a:pt x="0" y="0"/>
                </a:moveTo>
                <a:lnTo>
                  <a:pt x="10540340" y="0"/>
                </a:lnTo>
                <a:lnTo>
                  <a:pt x="10540340" y="8774833"/>
                </a:lnTo>
                <a:lnTo>
                  <a:pt x="0" y="8774833"/>
                </a:lnTo>
                <a:lnTo>
                  <a:pt x="0" y="0"/>
                </a:lnTo>
                <a:close/>
              </a:path>
            </a:pathLst>
          </a:custGeom>
          <a:blipFill>
            <a:blip r:embed="rId3">
              <a:alphaModFix amt="6000"/>
            </a:blip>
            <a:stretch>
              <a:fillRect l="0" t="0" r="0" b="0"/>
            </a:stretch>
          </a:blipFill>
        </p:spPr>
      </p:sp>
      <p:sp>
        <p:nvSpPr>
          <p:cNvPr name="Freeform 8" id="8"/>
          <p:cNvSpPr/>
          <p:nvPr/>
        </p:nvSpPr>
        <p:spPr>
          <a:xfrm flipH="false" flipV="false" rot="0">
            <a:off x="2055780" y="2093226"/>
            <a:ext cx="10794838" cy="7165074"/>
          </a:xfrm>
          <a:custGeom>
            <a:avLst/>
            <a:gdLst/>
            <a:ahLst/>
            <a:cxnLst/>
            <a:rect r="r" b="b" t="t" l="l"/>
            <a:pathLst>
              <a:path h="7165074" w="10794838">
                <a:moveTo>
                  <a:pt x="0" y="0"/>
                </a:moveTo>
                <a:lnTo>
                  <a:pt x="10794838" y="0"/>
                </a:lnTo>
                <a:lnTo>
                  <a:pt x="10794838" y="7165074"/>
                </a:lnTo>
                <a:lnTo>
                  <a:pt x="0" y="7165074"/>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6718960" y="195277"/>
            <a:ext cx="10540340" cy="8774833"/>
          </a:xfrm>
          <a:custGeom>
            <a:avLst/>
            <a:gdLst/>
            <a:ahLst/>
            <a:cxnLst/>
            <a:rect r="r" b="b" t="t" l="l"/>
            <a:pathLst>
              <a:path h="8774833" w="10540340">
                <a:moveTo>
                  <a:pt x="0" y="0"/>
                </a:moveTo>
                <a:lnTo>
                  <a:pt x="10540340" y="0"/>
                </a:lnTo>
                <a:lnTo>
                  <a:pt x="10540340" y="8774833"/>
                </a:lnTo>
                <a:lnTo>
                  <a:pt x="0" y="8774833"/>
                </a:lnTo>
                <a:lnTo>
                  <a:pt x="0" y="0"/>
                </a:lnTo>
                <a:close/>
              </a:path>
            </a:pathLst>
          </a:custGeom>
          <a:blipFill>
            <a:blip r:embed="rId3">
              <a:alphaModFix amt="6000"/>
            </a:blip>
            <a:stretch>
              <a:fillRect l="0" t="0" r="0" b="0"/>
            </a:stretch>
          </a:blipFill>
        </p:spPr>
      </p:sp>
      <p:sp>
        <p:nvSpPr>
          <p:cNvPr name="TextBox 7" id="7"/>
          <p:cNvSpPr txBox="true"/>
          <p:nvPr/>
        </p:nvSpPr>
        <p:spPr>
          <a:xfrm rot="0">
            <a:off x="354815" y="543327"/>
            <a:ext cx="17372817" cy="1209286"/>
          </a:xfrm>
          <a:prstGeom prst="rect">
            <a:avLst/>
          </a:prstGeom>
        </p:spPr>
        <p:txBody>
          <a:bodyPr anchor="t" rtlCol="false" tIns="0" lIns="0" bIns="0" rIns="0">
            <a:spAutoFit/>
          </a:bodyPr>
          <a:lstStyle/>
          <a:p>
            <a:pPr algn="l">
              <a:lnSpc>
                <a:spcPts val="9794"/>
              </a:lnSpc>
            </a:pPr>
            <a:r>
              <a:rPr lang="en-US" sz="7534" spc="180">
                <a:solidFill>
                  <a:srgbClr val="604058"/>
                </a:solidFill>
                <a:latin typeface="League Spartan"/>
                <a:ea typeface="League Spartan"/>
                <a:cs typeface="League Spartan"/>
                <a:sym typeface="League Spartan"/>
              </a:rPr>
              <a:t>Sales Module</a:t>
            </a:r>
          </a:p>
        </p:txBody>
      </p:sp>
      <p:sp>
        <p:nvSpPr>
          <p:cNvPr name="TextBox 8" id="8"/>
          <p:cNvSpPr txBox="true"/>
          <p:nvPr/>
        </p:nvSpPr>
        <p:spPr>
          <a:xfrm rot="0">
            <a:off x="910974" y="2420894"/>
            <a:ext cx="6699200" cy="4827046"/>
          </a:xfrm>
          <a:prstGeom prst="rect">
            <a:avLst/>
          </a:prstGeom>
        </p:spPr>
        <p:txBody>
          <a:bodyPr anchor="t" rtlCol="false" tIns="0" lIns="0" bIns="0" rIns="0">
            <a:spAutoFit/>
          </a:bodyPr>
          <a:lstStyle/>
          <a:p>
            <a:pPr algn="l" marL="989643" indent="-494822" lvl="1">
              <a:lnSpc>
                <a:spcPts val="6417"/>
              </a:lnSpc>
              <a:buFont typeface="Arial"/>
              <a:buChar char="•"/>
            </a:pPr>
            <a:r>
              <a:rPr lang="en-US" sz="4583">
                <a:solidFill>
                  <a:srgbClr val="604058"/>
                </a:solidFill>
                <a:latin typeface="League Spartan"/>
                <a:ea typeface="League Spartan"/>
                <a:cs typeface="League Spartan"/>
                <a:sym typeface="League Spartan"/>
              </a:rPr>
              <a:t>CUSTOMER</a:t>
            </a:r>
          </a:p>
          <a:p>
            <a:pPr algn="l" marL="989643" indent="-494822" lvl="1">
              <a:lnSpc>
                <a:spcPts val="6417"/>
              </a:lnSpc>
              <a:buFont typeface="Arial"/>
              <a:buChar char="•"/>
            </a:pPr>
            <a:r>
              <a:rPr lang="en-US" sz="4583">
                <a:solidFill>
                  <a:srgbClr val="604058"/>
                </a:solidFill>
                <a:latin typeface="League Spartan"/>
                <a:ea typeface="League Spartan"/>
                <a:cs typeface="League Spartan"/>
                <a:sym typeface="League Spartan"/>
              </a:rPr>
              <a:t>Pricelist</a:t>
            </a:r>
          </a:p>
          <a:p>
            <a:pPr algn="l" marL="989643" indent="-494822" lvl="1">
              <a:lnSpc>
                <a:spcPts val="6417"/>
              </a:lnSpc>
              <a:buFont typeface="Arial"/>
              <a:buChar char="•"/>
            </a:pPr>
            <a:r>
              <a:rPr lang="en-US" sz="4583">
                <a:solidFill>
                  <a:srgbClr val="604058"/>
                </a:solidFill>
                <a:latin typeface="League Spartan"/>
                <a:ea typeface="League Spartan"/>
                <a:cs typeface="League Spartan"/>
                <a:sym typeface="League Spartan"/>
              </a:rPr>
              <a:t>Shipping Method</a:t>
            </a:r>
          </a:p>
          <a:p>
            <a:pPr algn="l" marL="989643" indent="-494822" lvl="1">
              <a:lnSpc>
                <a:spcPts val="6417"/>
              </a:lnSpc>
              <a:buFont typeface="Arial"/>
              <a:buChar char="•"/>
            </a:pPr>
            <a:r>
              <a:rPr lang="en-US" sz="4583">
                <a:solidFill>
                  <a:srgbClr val="604058"/>
                </a:solidFill>
                <a:latin typeface="League Spartan"/>
                <a:ea typeface="League Spartan"/>
                <a:cs typeface="League Spartan"/>
                <a:sym typeface="League Spartan"/>
              </a:rPr>
              <a:t>Sales Order</a:t>
            </a:r>
          </a:p>
          <a:p>
            <a:pPr algn="l" marL="989643" indent="-494822" lvl="1">
              <a:lnSpc>
                <a:spcPts val="6417"/>
              </a:lnSpc>
              <a:buFont typeface="Arial"/>
              <a:buChar char="•"/>
            </a:pPr>
            <a:r>
              <a:rPr lang="en-US" sz="4583">
                <a:solidFill>
                  <a:srgbClr val="604058"/>
                </a:solidFill>
                <a:latin typeface="League Spartan"/>
                <a:ea typeface="League Spartan"/>
                <a:cs typeface="League Spartan"/>
                <a:sym typeface="League Spartan"/>
              </a:rPr>
              <a:t>Sales Report</a:t>
            </a:r>
          </a:p>
          <a:p>
            <a:pPr algn="l" marL="989643" indent="-494822" lvl="1">
              <a:lnSpc>
                <a:spcPts val="6417"/>
              </a:lnSpc>
              <a:buFont typeface="Arial"/>
              <a:buChar char="•"/>
            </a:pPr>
            <a:r>
              <a:rPr lang="en-US" sz="4583">
                <a:solidFill>
                  <a:srgbClr val="604058"/>
                </a:solidFill>
                <a:latin typeface="League Spartan"/>
                <a:ea typeface="League Spartan"/>
                <a:cs typeface="League Spartan"/>
                <a:sym typeface="League Spartan"/>
              </a:rPr>
              <a:t>point Of Sales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567426" y="225865"/>
            <a:ext cx="14635371" cy="1024293"/>
          </a:xfrm>
          <a:prstGeom prst="rect">
            <a:avLst/>
          </a:prstGeom>
        </p:spPr>
        <p:txBody>
          <a:bodyPr anchor="t" rtlCol="false" tIns="0" lIns="0" bIns="0" rIns="0">
            <a:spAutoFit/>
          </a:bodyPr>
          <a:lstStyle/>
          <a:p>
            <a:pPr algn="l">
              <a:lnSpc>
                <a:spcPts val="8251"/>
              </a:lnSpc>
            </a:pPr>
            <a:r>
              <a:rPr lang="en-US" sz="6347" spc="152">
                <a:solidFill>
                  <a:srgbClr val="604058"/>
                </a:solidFill>
                <a:latin typeface="League Spartan"/>
                <a:ea typeface="League Spartan"/>
                <a:cs typeface="League Spartan"/>
                <a:sym typeface="League Spartan"/>
              </a:rPr>
              <a:t>Customers</a:t>
            </a: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7" id="7"/>
          <p:cNvSpPr/>
          <p:nvPr/>
        </p:nvSpPr>
        <p:spPr>
          <a:xfrm flipH="false" flipV="false" rot="0">
            <a:off x="3873830" y="1028700"/>
            <a:ext cx="10540340" cy="8774833"/>
          </a:xfrm>
          <a:custGeom>
            <a:avLst/>
            <a:gdLst/>
            <a:ahLst/>
            <a:cxnLst/>
            <a:rect r="r" b="b" t="t" l="l"/>
            <a:pathLst>
              <a:path h="8774833" w="10540340">
                <a:moveTo>
                  <a:pt x="0" y="0"/>
                </a:moveTo>
                <a:lnTo>
                  <a:pt x="10540340" y="0"/>
                </a:lnTo>
                <a:lnTo>
                  <a:pt x="10540340" y="8774833"/>
                </a:lnTo>
                <a:lnTo>
                  <a:pt x="0" y="8774833"/>
                </a:lnTo>
                <a:lnTo>
                  <a:pt x="0" y="0"/>
                </a:lnTo>
                <a:close/>
              </a:path>
            </a:pathLst>
          </a:custGeom>
          <a:blipFill>
            <a:blip r:embed="rId3">
              <a:alphaModFix amt="6000"/>
            </a:blip>
            <a:stretch>
              <a:fillRect l="0" t="0" r="0" b="0"/>
            </a:stretch>
          </a:blipFill>
        </p:spPr>
      </p:sp>
      <p:sp>
        <p:nvSpPr>
          <p:cNvPr name="Freeform 8" id="8"/>
          <p:cNvSpPr/>
          <p:nvPr/>
        </p:nvSpPr>
        <p:spPr>
          <a:xfrm flipH="false" flipV="false" rot="0">
            <a:off x="521011" y="2542932"/>
            <a:ext cx="16894165" cy="6842137"/>
          </a:xfrm>
          <a:custGeom>
            <a:avLst/>
            <a:gdLst/>
            <a:ahLst/>
            <a:cxnLst/>
            <a:rect r="r" b="b" t="t" l="l"/>
            <a:pathLst>
              <a:path h="6842137" w="16894165">
                <a:moveTo>
                  <a:pt x="0" y="0"/>
                </a:moveTo>
                <a:lnTo>
                  <a:pt x="16894165" y="0"/>
                </a:lnTo>
                <a:lnTo>
                  <a:pt x="16894165" y="6842137"/>
                </a:lnTo>
                <a:lnTo>
                  <a:pt x="0" y="6842137"/>
                </a:lnTo>
                <a:lnTo>
                  <a:pt x="0" y="0"/>
                </a:lnTo>
                <a:close/>
              </a:path>
            </a:pathLst>
          </a:custGeom>
          <a:blipFill>
            <a:blip r:embed="rId4"/>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5376779" y="226493"/>
            <a:ext cx="9069871" cy="3960220"/>
          </a:xfrm>
          <a:custGeom>
            <a:avLst/>
            <a:gdLst/>
            <a:ahLst/>
            <a:cxnLst/>
            <a:rect r="r" b="b" t="t" l="l"/>
            <a:pathLst>
              <a:path h="3960220" w="9069871">
                <a:moveTo>
                  <a:pt x="0" y="0"/>
                </a:moveTo>
                <a:lnTo>
                  <a:pt x="9069871" y="0"/>
                </a:lnTo>
                <a:lnTo>
                  <a:pt x="9069871" y="3960220"/>
                </a:lnTo>
                <a:lnTo>
                  <a:pt x="0" y="3960220"/>
                </a:lnTo>
                <a:lnTo>
                  <a:pt x="0" y="0"/>
                </a:lnTo>
                <a:close/>
              </a:path>
            </a:pathLst>
          </a:custGeom>
          <a:blipFill>
            <a:blip r:embed="rId2"/>
            <a:stretch>
              <a:fillRect l="0" t="0" r="-28698" b="-4267"/>
            </a:stretch>
          </a:blipFill>
        </p:spPr>
      </p:sp>
      <p:sp>
        <p:nvSpPr>
          <p:cNvPr name="TextBox 6" id="6"/>
          <p:cNvSpPr txBox="true"/>
          <p:nvPr/>
        </p:nvSpPr>
        <p:spPr>
          <a:xfrm rot="0">
            <a:off x="302397" y="487979"/>
            <a:ext cx="14635371" cy="1024293"/>
          </a:xfrm>
          <a:prstGeom prst="rect">
            <a:avLst/>
          </a:prstGeom>
        </p:spPr>
        <p:txBody>
          <a:bodyPr anchor="t" rtlCol="false" tIns="0" lIns="0" bIns="0" rIns="0">
            <a:spAutoFit/>
          </a:bodyPr>
          <a:lstStyle/>
          <a:p>
            <a:pPr algn="l">
              <a:lnSpc>
                <a:spcPts val="8251"/>
              </a:lnSpc>
            </a:pPr>
            <a:r>
              <a:rPr lang="en-US" sz="6347" spc="152">
                <a:solidFill>
                  <a:srgbClr val="604058"/>
                </a:solidFill>
                <a:latin typeface="League Spartan"/>
                <a:ea typeface="League Spartan"/>
                <a:cs typeface="League Spartan"/>
                <a:sym typeface="League Spartan"/>
              </a:rPr>
              <a:t>Pricelists :</a:t>
            </a:r>
          </a:p>
        </p:txBody>
      </p:sp>
      <p:sp>
        <p:nvSpPr>
          <p:cNvPr name="Freeform 7" id="7"/>
          <p:cNvSpPr/>
          <p:nvPr/>
        </p:nvSpPr>
        <p:spPr>
          <a:xfrm flipH="false" flipV="false" rot="0">
            <a:off x="5602867" y="5143500"/>
            <a:ext cx="11812309" cy="4684503"/>
          </a:xfrm>
          <a:custGeom>
            <a:avLst/>
            <a:gdLst/>
            <a:ahLst/>
            <a:cxnLst/>
            <a:rect r="r" b="b" t="t" l="l"/>
            <a:pathLst>
              <a:path h="4684503" w="11812309">
                <a:moveTo>
                  <a:pt x="0" y="0"/>
                </a:moveTo>
                <a:lnTo>
                  <a:pt x="11812309" y="0"/>
                </a:lnTo>
                <a:lnTo>
                  <a:pt x="11812309" y="4684503"/>
                </a:lnTo>
                <a:lnTo>
                  <a:pt x="0" y="4684503"/>
                </a:lnTo>
                <a:lnTo>
                  <a:pt x="0" y="0"/>
                </a:lnTo>
                <a:close/>
              </a:path>
            </a:pathLst>
          </a:custGeom>
          <a:blipFill>
            <a:blip r:embed="rId3"/>
            <a:stretch>
              <a:fillRect l="-1344" t="0" r="-16159" b="0"/>
            </a:stretch>
          </a:blipFill>
        </p:spPr>
      </p:sp>
      <p:sp>
        <p:nvSpPr>
          <p:cNvPr name="TextBox 8" id="8"/>
          <p:cNvSpPr txBox="true"/>
          <p:nvPr/>
        </p:nvSpPr>
        <p:spPr>
          <a:xfrm rot="0">
            <a:off x="302397" y="5072350"/>
            <a:ext cx="14635371" cy="1024293"/>
          </a:xfrm>
          <a:prstGeom prst="rect">
            <a:avLst/>
          </a:prstGeom>
        </p:spPr>
        <p:txBody>
          <a:bodyPr anchor="t" rtlCol="false" tIns="0" lIns="0" bIns="0" rIns="0">
            <a:spAutoFit/>
          </a:bodyPr>
          <a:lstStyle/>
          <a:p>
            <a:pPr algn="l">
              <a:lnSpc>
                <a:spcPts val="8251"/>
              </a:lnSpc>
            </a:pPr>
            <a:r>
              <a:rPr lang="en-US" sz="6347" spc="152">
                <a:solidFill>
                  <a:srgbClr val="604058"/>
                </a:solidFill>
                <a:latin typeface="League Spartan"/>
                <a:ea typeface="League Spartan"/>
                <a:cs typeface="League Spartan"/>
                <a:sym typeface="League Spartan"/>
              </a:rPr>
              <a:t>Example :</a:t>
            </a:r>
          </a:p>
        </p:txBody>
      </p:sp>
      <p:sp>
        <p:nvSpPr>
          <p:cNvPr name="AutoShape 9" id="9"/>
          <p:cNvSpPr/>
          <p:nvPr/>
        </p:nvSpPr>
        <p:spPr>
          <a:xfrm flipH="true">
            <a:off x="11509022" y="6096642"/>
            <a:ext cx="3125008" cy="1735161"/>
          </a:xfrm>
          <a:prstGeom prst="line">
            <a:avLst/>
          </a:prstGeom>
          <a:ln cap="flat" w="38100">
            <a:solidFill>
              <a:srgbClr val="EB0000"/>
            </a:solidFill>
            <a:prstDash val="solid"/>
            <a:headEnd type="none" len="sm" w="sm"/>
            <a:tailEnd type="arrow" len="sm" w="med"/>
          </a:ln>
        </p:spPr>
      </p:sp>
      <p:sp>
        <p:nvSpPr>
          <p:cNvPr name="Freeform 10" id="10"/>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4"/>
            <a:stretch>
              <a:fillRect l="0" t="-40702" r="0" b="-32684"/>
            </a:stretch>
          </a:blipFill>
          <a:ln cap="sq">
            <a:noFill/>
            <a:prstDash val="solid"/>
            <a:miter/>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028700" y="1028700"/>
            <a:ext cx="9767429" cy="3371177"/>
          </a:xfrm>
          <a:custGeom>
            <a:avLst/>
            <a:gdLst/>
            <a:ahLst/>
            <a:cxnLst/>
            <a:rect r="r" b="b" t="t" l="l"/>
            <a:pathLst>
              <a:path h="3371177" w="9767429">
                <a:moveTo>
                  <a:pt x="0" y="0"/>
                </a:moveTo>
                <a:lnTo>
                  <a:pt x="9767429" y="0"/>
                </a:lnTo>
                <a:lnTo>
                  <a:pt x="9767429" y="3371177"/>
                </a:lnTo>
                <a:lnTo>
                  <a:pt x="0" y="3371177"/>
                </a:lnTo>
                <a:lnTo>
                  <a:pt x="0" y="0"/>
                </a:lnTo>
                <a:close/>
              </a:path>
            </a:pathLst>
          </a:custGeom>
          <a:blipFill>
            <a:blip r:embed="rId2"/>
            <a:stretch>
              <a:fillRect l="0" t="0" r="-25608" b="-36928"/>
            </a:stretch>
          </a:blipFill>
        </p:spPr>
      </p:sp>
      <p:sp>
        <p:nvSpPr>
          <p:cNvPr name="Freeform 6" id="6"/>
          <p:cNvSpPr/>
          <p:nvPr/>
        </p:nvSpPr>
        <p:spPr>
          <a:xfrm flipH="false" flipV="false" rot="0">
            <a:off x="252189" y="5022228"/>
            <a:ext cx="11915270" cy="6285305"/>
          </a:xfrm>
          <a:custGeom>
            <a:avLst/>
            <a:gdLst/>
            <a:ahLst/>
            <a:cxnLst/>
            <a:rect r="r" b="b" t="t" l="l"/>
            <a:pathLst>
              <a:path h="6285305" w="11915270">
                <a:moveTo>
                  <a:pt x="0" y="0"/>
                </a:moveTo>
                <a:lnTo>
                  <a:pt x="11915270" y="0"/>
                </a:lnTo>
                <a:lnTo>
                  <a:pt x="11915270" y="6285305"/>
                </a:lnTo>
                <a:lnTo>
                  <a:pt x="0" y="6285305"/>
                </a:lnTo>
                <a:lnTo>
                  <a:pt x="0" y="0"/>
                </a:lnTo>
                <a:close/>
              </a:path>
            </a:pathLst>
          </a:custGeom>
          <a:blipFill>
            <a:blip r:embed="rId3"/>
            <a:stretch>
              <a:fillRect l="0" t="0" r="0" b="0"/>
            </a:stretch>
          </a:blipFill>
        </p:spPr>
      </p:sp>
      <p:sp>
        <p:nvSpPr>
          <p:cNvPr name="TextBox 7" id="7"/>
          <p:cNvSpPr txBox="true"/>
          <p:nvPr/>
        </p:nvSpPr>
        <p:spPr>
          <a:xfrm rot="0">
            <a:off x="252189" y="149148"/>
            <a:ext cx="12419647" cy="847602"/>
          </a:xfrm>
          <a:prstGeom prst="rect">
            <a:avLst/>
          </a:prstGeom>
        </p:spPr>
        <p:txBody>
          <a:bodyPr anchor="t" rtlCol="false" tIns="0" lIns="0" bIns="0" rIns="0">
            <a:spAutoFit/>
          </a:bodyPr>
          <a:lstStyle/>
          <a:p>
            <a:pPr algn="l">
              <a:lnSpc>
                <a:spcPts val="6837"/>
              </a:lnSpc>
            </a:pPr>
            <a:r>
              <a:rPr lang="en-US" sz="5259" spc="126">
                <a:solidFill>
                  <a:srgbClr val="604058"/>
                </a:solidFill>
                <a:latin typeface="League Spartan"/>
                <a:ea typeface="League Spartan"/>
                <a:cs typeface="League Spartan"/>
                <a:sym typeface="League Spartan"/>
              </a:rPr>
              <a:t>Shipping Methods :</a:t>
            </a:r>
          </a:p>
        </p:txBody>
      </p:sp>
      <p:sp>
        <p:nvSpPr>
          <p:cNvPr name="AutoShape 8" id="8"/>
          <p:cNvSpPr/>
          <p:nvPr/>
        </p:nvSpPr>
        <p:spPr>
          <a:xfrm flipH="true">
            <a:off x="6209824" y="9239250"/>
            <a:ext cx="1515740" cy="0"/>
          </a:xfrm>
          <a:prstGeom prst="line">
            <a:avLst/>
          </a:prstGeom>
          <a:ln cap="flat" w="38100">
            <a:solidFill>
              <a:srgbClr val="EB0000"/>
            </a:solidFill>
            <a:prstDash val="solid"/>
            <a:headEnd type="none" len="sm" w="sm"/>
            <a:tailEnd type="arrow" len="sm" w="med"/>
          </a:ln>
        </p:spPr>
      </p:sp>
      <p:sp>
        <p:nvSpPr>
          <p:cNvPr name="TextBox 9" id="9"/>
          <p:cNvSpPr txBox="true"/>
          <p:nvPr/>
        </p:nvSpPr>
        <p:spPr>
          <a:xfrm rot="0">
            <a:off x="252189" y="4236574"/>
            <a:ext cx="12419647" cy="794262"/>
          </a:xfrm>
          <a:prstGeom prst="rect">
            <a:avLst/>
          </a:prstGeom>
        </p:spPr>
        <p:txBody>
          <a:bodyPr anchor="t" rtlCol="false" tIns="0" lIns="0" bIns="0" rIns="0">
            <a:spAutoFit/>
          </a:bodyPr>
          <a:lstStyle/>
          <a:p>
            <a:pPr algn="l">
              <a:lnSpc>
                <a:spcPts val="6447"/>
              </a:lnSpc>
            </a:pPr>
            <a:r>
              <a:rPr lang="en-US" sz="4959" spc="119">
                <a:solidFill>
                  <a:srgbClr val="604058"/>
                </a:solidFill>
                <a:latin typeface="League Spartan"/>
                <a:ea typeface="League Spartan"/>
                <a:cs typeface="League Spartan"/>
                <a:sym typeface="League Spartan"/>
              </a:rPr>
              <a:t>Example :</a:t>
            </a:r>
          </a:p>
        </p:txBody>
      </p:sp>
      <p:sp>
        <p:nvSpPr>
          <p:cNvPr name="Freeform 10" id="10"/>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4"/>
            <a:stretch>
              <a:fillRect l="0" t="-40702" r="0" b="-32684"/>
            </a:stretch>
          </a:blipFill>
          <a:ln cap="sq">
            <a:noFill/>
            <a:prstDash val="solid"/>
            <a:miter/>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726666" y="2082523"/>
            <a:ext cx="16834668" cy="7175777"/>
          </a:xfrm>
          <a:custGeom>
            <a:avLst/>
            <a:gdLst/>
            <a:ahLst/>
            <a:cxnLst/>
            <a:rect r="r" b="b" t="t" l="l"/>
            <a:pathLst>
              <a:path h="7175777" w="16834668">
                <a:moveTo>
                  <a:pt x="0" y="0"/>
                </a:moveTo>
                <a:lnTo>
                  <a:pt x="16834668" y="0"/>
                </a:lnTo>
                <a:lnTo>
                  <a:pt x="16834668" y="7175777"/>
                </a:lnTo>
                <a:lnTo>
                  <a:pt x="0" y="7175777"/>
                </a:lnTo>
                <a:lnTo>
                  <a:pt x="0" y="0"/>
                </a:lnTo>
                <a:close/>
              </a:path>
            </a:pathLst>
          </a:custGeom>
          <a:blipFill>
            <a:blip r:embed="rId2"/>
            <a:stretch>
              <a:fillRect l="0" t="0" r="0" b="0"/>
            </a:stretch>
          </a:blipFill>
        </p:spPr>
      </p:sp>
      <p:sp>
        <p:nvSpPr>
          <p:cNvPr name="TextBox 6" id="6"/>
          <p:cNvSpPr txBox="true"/>
          <p:nvPr/>
        </p:nvSpPr>
        <p:spPr>
          <a:xfrm rot="0">
            <a:off x="0" y="158673"/>
            <a:ext cx="12419647" cy="870027"/>
          </a:xfrm>
          <a:prstGeom prst="rect">
            <a:avLst/>
          </a:prstGeom>
        </p:spPr>
        <p:txBody>
          <a:bodyPr anchor="t" rtlCol="false" tIns="0" lIns="0" bIns="0" rIns="0">
            <a:spAutoFit/>
          </a:bodyPr>
          <a:lstStyle/>
          <a:p>
            <a:pPr algn="l">
              <a:lnSpc>
                <a:spcPts val="7097"/>
              </a:lnSpc>
            </a:pPr>
            <a:r>
              <a:rPr lang="en-US" sz="5459" spc="131">
                <a:solidFill>
                  <a:srgbClr val="604058"/>
                </a:solidFill>
                <a:latin typeface="League Spartan"/>
                <a:ea typeface="League Spartan"/>
                <a:cs typeface="League Spartan"/>
                <a:sym typeface="League Spartan"/>
              </a:rPr>
              <a:t>Sales Order :</a:t>
            </a:r>
          </a:p>
        </p:txBody>
      </p:sp>
      <p:sp>
        <p:nvSpPr>
          <p:cNvPr name="AutoShape 7" id="7"/>
          <p:cNvSpPr/>
          <p:nvPr/>
        </p:nvSpPr>
        <p:spPr>
          <a:xfrm flipH="true">
            <a:off x="15224085" y="4880044"/>
            <a:ext cx="134245" cy="2329581"/>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457592" y="981075"/>
            <a:ext cx="17372817" cy="917775"/>
          </a:xfrm>
          <a:prstGeom prst="rect">
            <a:avLst/>
          </a:prstGeom>
        </p:spPr>
        <p:txBody>
          <a:bodyPr anchor="t" rtlCol="false" tIns="0" lIns="0" bIns="0" rIns="0">
            <a:spAutoFit/>
          </a:bodyPr>
          <a:lstStyle/>
          <a:p>
            <a:pPr algn="l">
              <a:lnSpc>
                <a:spcPts val="7454"/>
              </a:lnSpc>
            </a:pPr>
            <a:r>
              <a:rPr lang="en-US" sz="5734" spc="137">
                <a:solidFill>
                  <a:srgbClr val="604058"/>
                </a:solidFill>
                <a:latin typeface="League Spartan"/>
                <a:ea typeface="League Spartan"/>
                <a:cs typeface="League Spartan"/>
                <a:sym typeface="League Spartan"/>
              </a:rPr>
              <a:t>Sales Report :</a:t>
            </a: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7" id="7"/>
          <p:cNvSpPr/>
          <p:nvPr/>
        </p:nvSpPr>
        <p:spPr>
          <a:xfrm flipH="false" flipV="false" rot="0">
            <a:off x="4698360" y="1742940"/>
            <a:ext cx="9686604" cy="8064098"/>
          </a:xfrm>
          <a:custGeom>
            <a:avLst/>
            <a:gdLst/>
            <a:ahLst/>
            <a:cxnLst/>
            <a:rect r="r" b="b" t="t" l="l"/>
            <a:pathLst>
              <a:path h="8064098" w="9686604">
                <a:moveTo>
                  <a:pt x="0" y="0"/>
                </a:moveTo>
                <a:lnTo>
                  <a:pt x="9686603" y="0"/>
                </a:lnTo>
                <a:lnTo>
                  <a:pt x="9686603" y="8064097"/>
                </a:lnTo>
                <a:lnTo>
                  <a:pt x="0" y="8064097"/>
                </a:lnTo>
                <a:lnTo>
                  <a:pt x="0" y="0"/>
                </a:lnTo>
                <a:close/>
              </a:path>
            </a:pathLst>
          </a:custGeom>
          <a:blipFill>
            <a:blip r:embed="rId3">
              <a:alphaModFix amt="7999"/>
            </a:blip>
            <a:stretch>
              <a:fillRect l="0" t="0" r="0" b="0"/>
            </a:stretch>
          </a:blipFill>
        </p:spPr>
      </p:sp>
      <p:sp>
        <p:nvSpPr>
          <p:cNvPr name="Freeform 8" id="8"/>
          <p:cNvSpPr/>
          <p:nvPr/>
        </p:nvSpPr>
        <p:spPr>
          <a:xfrm flipH="false" flipV="false" rot="0">
            <a:off x="1028700" y="2730309"/>
            <a:ext cx="12627536" cy="6408474"/>
          </a:xfrm>
          <a:custGeom>
            <a:avLst/>
            <a:gdLst/>
            <a:ahLst/>
            <a:cxnLst/>
            <a:rect r="r" b="b" t="t" l="l"/>
            <a:pathLst>
              <a:path h="6408474" w="12627536">
                <a:moveTo>
                  <a:pt x="0" y="0"/>
                </a:moveTo>
                <a:lnTo>
                  <a:pt x="12627536" y="0"/>
                </a:lnTo>
                <a:lnTo>
                  <a:pt x="12627536" y="6408475"/>
                </a:lnTo>
                <a:lnTo>
                  <a:pt x="0" y="6408475"/>
                </a:lnTo>
                <a:lnTo>
                  <a:pt x="0" y="0"/>
                </a:lnTo>
                <a:close/>
              </a:path>
            </a:pathLst>
          </a:custGeom>
          <a:blipFill>
            <a:blip r:embed="rId4"/>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3480872" y="4239734"/>
            <a:ext cx="18372040" cy="1290271"/>
          </a:xfrm>
          <a:prstGeom prst="rect">
            <a:avLst/>
          </a:prstGeom>
        </p:spPr>
        <p:txBody>
          <a:bodyPr anchor="t" rtlCol="false" tIns="0" lIns="0" bIns="0" rIns="0">
            <a:spAutoFit/>
          </a:bodyPr>
          <a:lstStyle/>
          <a:p>
            <a:pPr algn="l">
              <a:lnSpc>
                <a:spcPts val="10357"/>
              </a:lnSpc>
            </a:pPr>
            <a:r>
              <a:rPr lang="en-US" sz="7967" spc="191">
                <a:solidFill>
                  <a:srgbClr val="604058"/>
                </a:solidFill>
                <a:latin typeface="League Spartan"/>
                <a:ea typeface="League Spartan"/>
                <a:cs typeface="League Spartan"/>
                <a:sym typeface="League Spartan"/>
              </a:rPr>
              <a:t>Point of Sale </a:t>
            </a: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7" id="7"/>
          <p:cNvSpPr/>
          <p:nvPr/>
        </p:nvSpPr>
        <p:spPr>
          <a:xfrm flipH="false" flipV="false" rot="0">
            <a:off x="4698360" y="1742940"/>
            <a:ext cx="9686604" cy="8064098"/>
          </a:xfrm>
          <a:custGeom>
            <a:avLst/>
            <a:gdLst/>
            <a:ahLst/>
            <a:cxnLst/>
            <a:rect r="r" b="b" t="t" l="l"/>
            <a:pathLst>
              <a:path h="8064098" w="9686604">
                <a:moveTo>
                  <a:pt x="0" y="0"/>
                </a:moveTo>
                <a:lnTo>
                  <a:pt x="9686603" y="0"/>
                </a:lnTo>
                <a:lnTo>
                  <a:pt x="9686603" y="8064097"/>
                </a:lnTo>
                <a:lnTo>
                  <a:pt x="0" y="8064097"/>
                </a:lnTo>
                <a:lnTo>
                  <a:pt x="0" y="0"/>
                </a:lnTo>
                <a:close/>
              </a:path>
            </a:pathLst>
          </a:custGeom>
          <a:blipFill>
            <a:blip r:embed="rId3">
              <a:alphaModFix amt="7999"/>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93098" y="1171336"/>
            <a:ext cx="8440271" cy="3972164"/>
          </a:xfrm>
          <a:custGeom>
            <a:avLst/>
            <a:gdLst/>
            <a:ahLst/>
            <a:cxnLst/>
            <a:rect r="r" b="b" t="t" l="l"/>
            <a:pathLst>
              <a:path h="3972164" w="8440271">
                <a:moveTo>
                  <a:pt x="0" y="0"/>
                </a:moveTo>
                <a:lnTo>
                  <a:pt x="8440271" y="0"/>
                </a:lnTo>
                <a:lnTo>
                  <a:pt x="8440271" y="3972164"/>
                </a:lnTo>
                <a:lnTo>
                  <a:pt x="0" y="3972164"/>
                </a:lnTo>
                <a:lnTo>
                  <a:pt x="0" y="0"/>
                </a:lnTo>
                <a:close/>
              </a:path>
            </a:pathLst>
          </a:custGeom>
          <a:blipFill>
            <a:blip r:embed="rId2"/>
            <a:stretch>
              <a:fillRect l="0" t="0" r="-29826" b="0"/>
            </a:stretch>
          </a:blipFill>
        </p:spPr>
      </p:sp>
      <p:sp>
        <p:nvSpPr>
          <p:cNvPr name="Freeform 6" id="6"/>
          <p:cNvSpPr/>
          <p:nvPr/>
        </p:nvSpPr>
        <p:spPr>
          <a:xfrm flipH="false" flipV="false" rot="0">
            <a:off x="193098" y="5143500"/>
            <a:ext cx="6644986" cy="4693021"/>
          </a:xfrm>
          <a:custGeom>
            <a:avLst/>
            <a:gdLst/>
            <a:ahLst/>
            <a:cxnLst/>
            <a:rect r="r" b="b" t="t" l="l"/>
            <a:pathLst>
              <a:path h="4693021" w="6644986">
                <a:moveTo>
                  <a:pt x="0" y="0"/>
                </a:moveTo>
                <a:lnTo>
                  <a:pt x="6644985" y="0"/>
                </a:lnTo>
                <a:lnTo>
                  <a:pt x="6644985" y="4693021"/>
                </a:lnTo>
                <a:lnTo>
                  <a:pt x="0" y="4693021"/>
                </a:lnTo>
                <a:lnTo>
                  <a:pt x="0" y="0"/>
                </a:lnTo>
                <a:close/>
              </a:path>
            </a:pathLst>
          </a:custGeom>
          <a:blipFill>
            <a:blip r:embed="rId3"/>
            <a:stretch>
              <a:fillRect l="0" t="0" r="0" b="0"/>
            </a:stretch>
          </a:blipFill>
        </p:spPr>
      </p:sp>
      <p:sp>
        <p:nvSpPr>
          <p:cNvPr name="Freeform 7" id="7"/>
          <p:cNvSpPr/>
          <p:nvPr/>
        </p:nvSpPr>
        <p:spPr>
          <a:xfrm flipH="false" flipV="false" rot="0">
            <a:off x="11178169" y="1171336"/>
            <a:ext cx="4516152" cy="8887556"/>
          </a:xfrm>
          <a:custGeom>
            <a:avLst/>
            <a:gdLst/>
            <a:ahLst/>
            <a:cxnLst/>
            <a:rect r="r" b="b" t="t" l="l"/>
            <a:pathLst>
              <a:path h="8887556" w="4516152">
                <a:moveTo>
                  <a:pt x="0" y="0"/>
                </a:moveTo>
                <a:lnTo>
                  <a:pt x="4516152" y="0"/>
                </a:lnTo>
                <a:lnTo>
                  <a:pt x="4516152" y="8887555"/>
                </a:lnTo>
                <a:lnTo>
                  <a:pt x="0" y="8887555"/>
                </a:lnTo>
                <a:lnTo>
                  <a:pt x="0" y="0"/>
                </a:lnTo>
                <a:close/>
              </a:path>
            </a:pathLst>
          </a:custGeom>
          <a:blipFill>
            <a:blip r:embed="rId4"/>
            <a:stretch>
              <a:fillRect l="0" t="0" r="0" b="0"/>
            </a:stretch>
          </a:blipFill>
        </p:spPr>
      </p:sp>
      <p:sp>
        <p:nvSpPr>
          <p:cNvPr name="TextBox 8" id="8"/>
          <p:cNvSpPr txBox="true"/>
          <p:nvPr/>
        </p:nvSpPr>
        <p:spPr>
          <a:xfrm rot="0">
            <a:off x="0" y="158673"/>
            <a:ext cx="12419647" cy="870027"/>
          </a:xfrm>
          <a:prstGeom prst="rect">
            <a:avLst/>
          </a:prstGeom>
        </p:spPr>
        <p:txBody>
          <a:bodyPr anchor="t" rtlCol="false" tIns="0" lIns="0" bIns="0" rIns="0">
            <a:spAutoFit/>
          </a:bodyPr>
          <a:lstStyle/>
          <a:p>
            <a:pPr algn="l">
              <a:lnSpc>
                <a:spcPts val="7097"/>
              </a:lnSpc>
            </a:pPr>
            <a:r>
              <a:rPr lang="en-US" sz="5459" spc="131">
                <a:solidFill>
                  <a:srgbClr val="604058"/>
                </a:solidFill>
                <a:latin typeface="League Spartan"/>
                <a:ea typeface="League Spartan"/>
                <a:cs typeface="League Spartan"/>
                <a:sym typeface="League Spartan"/>
              </a:rPr>
              <a:t>Point of Sale :</a:t>
            </a:r>
          </a:p>
        </p:txBody>
      </p:sp>
      <p:sp>
        <p:nvSpPr>
          <p:cNvPr name="Freeform 9" id="9"/>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5"/>
            <a:stretch>
              <a:fillRect l="0" t="-40702" r="0" b="-32684"/>
            </a:stretch>
          </a:blipFill>
          <a:ln cap="sq">
            <a:noFill/>
            <a:prstDash val="solid"/>
            <a:miter/>
          </a:ln>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510059" y="172723"/>
            <a:ext cx="29647717" cy="1995708"/>
          </a:xfrm>
          <a:prstGeom prst="rect">
            <a:avLst/>
          </a:prstGeom>
        </p:spPr>
        <p:txBody>
          <a:bodyPr anchor="t" rtlCol="false" tIns="0" lIns="0" bIns="0" rIns="0">
            <a:spAutoFit/>
          </a:bodyPr>
          <a:lstStyle/>
          <a:p>
            <a:pPr algn="l">
              <a:lnSpc>
                <a:spcPts val="16064"/>
              </a:lnSpc>
            </a:pPr>
            <a:r>
              <a:rPr lang="en-US" sz="12357" spc="296">
                <a:solidFill>
                  <a:srgbClr val="604058"/>
                </a:solidFill>
                <a:latin typeface="League Spartan"/>
                <a:ea typeface="League Spartan"/>
                <a:cs typeface="League Spartan"/>
                <a:sym typeface="League Spartan"/>
              </a:rPr>
              <a:t>HR</a:t>
            </a: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7" id="7"/>
          <p:cNvSpPr/>
          <p:nvPr/>
        </p:nvSpPr>
        <p:spPr>
          <a:xfrm flipH="false" flipV="false" rot="0">
            <a:off x="4696406" y="1463098"/>
            <a:ext cx="10217343" cy="8505938"/>
          </a:xfrm>
          <a:custGeom>
            <a:avLst/>
            <a:gdLst/>
            <a:ahLst/>
            <a:cxnLst/>
            <a:rect r="r" b="b" t="t" l="l"/>
            <a:pathLst>
              <a:path h="8505938" w="10217343">
                <a:moveTo>
                  <a:pt x="0" y="0"/>
                </a:moveTo>
                <a:lnTo>
                  <a:pt x="10217343" y="0"/>
                </a:lnTo>
                <a:lnTo>
                  <a:pt x="10217343" y="8505938"/>
                </a:lnTo>
                <a:lnTo>
                  <a:pt x="0" y="8505938"/>
                </a:lnTo>
                <a:lnTo>
                  <a:pt x="0" y="0"/>
                </a:lnTo>
                <a:close/>
              </a:path>
            </a:pathLst>
          </a:custGeom>
          <a:blipFill>
            <a:blip r:embed="rId3">
              <a:alphaModFix amt="7999"/>
            </a:blip>
            <a:stretch>
              <a:fillRect l="0" t="0" r="0" b="0"/>
            </a:stretch>
          </a:blipFill>
        </p:spPr>
      </p:sp>
      <p:sp>
        <p:nvSpPr>
          <p:cNvPr name="TextBox 8" id="8"/>
          <p:cNvSpPr txBox="true"/>
          <p:nvPr/>
        </p:nvSpPr>
        <p:spPr>
          <a:xfrm rot="0">
            <a:off x="0" y="2445134"/>
            <a:ext cx="11398530" cy="3270933"/>
          </a:xfrm>
          <a:prstGeom prst="rect">
            <a:avLst/>
          </a:prstGeom>
        </p:spPr>
        <p:txBody>
          <a:bodyPr anchor="t" rtlCol="false" tIns="0" lIns="0" bIns="0" rIns="0">
            <a:spAutoFit/>
          </a:bodyPr>
          <a:lstStyle/>
          <a:p>
            <a:pPr algn="l" marL="1081828" indent="-540914" lvl="1">
              <a:lnSpc>
                <a:spcPts val="6514"/>
              </a:lnSpc>
              <a:buFont typeface="Arial"/>
              <a:buChar char="•"/>
            </a:pPr>
            <a:r>
              <a:rPr lang="en-US" sz="5010" spc="120">
                <a:solidFill>
                  <a:srgbClr val="604058"/>
                </a:solidFill>
                <a:latin typeface="League Spartan"/>
                <a:ea typeface="League Spartan"/>
                <a:cs typeface="League Spartan"/>
                <a:sym typeface="League Spartan"/>
              </a:rPr>
              <a:t>Employees </a:t>
            </a:r>
          </a:p>
          <a:p>
            <a:pPr algn="l" marL="1081828" indent="-540914" lvl="1">
              <a:lnSpc>
                <a:spcPts val="6514"/>
              </a:lnSpc>
              <a:buFont typeface="Arial"/>
              <a:buChar char="•"/>
            </a:pPr>
            <a:r>
              <a:rPr lang="en-US" sz="5010" spc="120">
                <a:solidFill>
                  <a:srgbClr val="604058"/>
                </a:solidFill>
                <a:latin typeface="League Spartan"/>
                <a:ea typeface="League Spartan"/>
                <a:cs typeface="League Spartan"/>
                <a:sym typeface="League Spartan"/>
              </a:rPr>
              <a:t>organization chart</a:t>
            </a:r>
          </a:p>
          <a:p>
            <a:pPr algn="l" marL="1081828" indent="-540914" lvl="1">
              <a:lnSpc>
                <a:spcPts val="6514"/>
              </a:lnSpc>
              <a:buFont typeface="Arial"/>
              <a:buChar char="•"/>
            </a:pPr>
            <a:r>
              <a:rPr lang="en-US" sz="5010" spc="120">
                <a:solidFill>
                  <a:srgbClr val="604058"/>
                </a:solidFill>
                <a:latin typeface="League Spartan"/>
                <a:ea typeface="League Spartan"/>
                <a:cs typeface="League Spartan"/>
                <a:sym typeface="League Spartan"/>
              </a:rPr>
              <a:t>contracts </a:t>
            </a:r>
          </a:p>
          <a:p>
            <a:pPr algn="l">
              <a:lnSpc>
                <a:spcPts val="651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59988" y="-1249061"/>
            <a:ext cx="11329286" cy="11995261"/>
            <a:chOff x="0" y="0"/>
            <a:chExt cx="606795" cy="642464"/>
          </a:xfrm>
        </p:grpSpPr>
        <p:sp>
          <p:nvSpPr>
            <p:cNvPr name="Freeform 3" id="3"/>
            <p:cNvSpPr/>
            <p:nvPr/>
          </p:nvSpPr>
          <p:spPr>
            <a:xfrm flipH="false" flipV="false" rot="0">
              <a:off x="0" y="0"/>
              <a:ext cx="606795" cy="642464"/>
            </a:xfrm>
            <a:custGeom>
              <a:avLst/>
              <a:gdLst/>
              <a:ahLst/>
              <a:cxnLst/>
              <a:rect r="r" b="b" t="t" l="l"/>
              <a:pathLst>
                <a:path h="642464" w="606795">
                  <a:moveTo>
                    <a:pt x="203200" y="0"/>
                  </a:moveTo>
                  <a:lnTo>
                    <a:pt x="606795" y="0"/>
                  </a:lnTo>
                  <a:lnTo>
                    <a:pt x="403595" y="642464"/>
                  </a:lnTo>
                  <a:lnTo>
                    <a:pt x="0" y="642464"/>
                  </a:lnTo>
                  <a:lnTo>
                    <a:pt x="203200" y="0"/>
                  </a:lnTo>
                  <a:close/>
                </a:path>
              </a:pathLst>
            </a:custGeom>
            <a:solidFill>
              <a:srgbClr val="604058"/>
            </a:solidFill>
          </p:spPr>
        </p:sp>
        <p:sp>
          <p:nvSpPr>
            <p:cNvPr name="TextBox 4" id="4"/>
            <p:cNvSpPr txBox="true"/>
            <p:nvPr/>
          </p:nvSpPr>
          <p:spPr>
            <a:xfrm>
              <a:off x="101600" y="-66675"/>
              <a:ext cx="403595" cy="709139"/>
            </a:xfrm>
            <a:prstGeom prst="rect">
              <a:avLst/>
            </a:prstGeom>
          </p:spPr>
          <p:txBody>
            <a:bodyPr anchor="ctr" rtlCol="false" tIns="50800" lIns="50800" bIns="50800" rIns="50800"/>
            <a:lstStyle/>
            <a:p>
              <a:pPr algn="ctr">
                <a:lnSpc>
                  <a:spcPts val="3640"/>
                </a:lnSpc>
              </a:pPr>
            </a:p>
          </p:txBody>
        </p:sp>
      </p:grpSp>
      <p:sp>
        <p:nvSpPr>
          <p:cNvPr name="AutoShape 5" id="5"/>
          <p:cNvSpPr/>
          <p:nvPr/>
        </p:nvSpPr>
        <p:spPr>
          <a:xfrm>
            <a:off x="1028700" y="1559527"/>
            <a:ext cx="2050229" cy="0"/>
          </a:xfrm>
          <a:prstGeom prst="line">
            <a:avLst/>
          </a:prstGeom>
          <a:ln cap="flat" w="85725">
            <a:solidFill>
              <a:srgbClr val="365679"/>
            </a:solidFill>
            <a:prstDash val="solid"/>
            <a:headEnd type="none" len="sm" w="sm"/>
            <a:tailEnd type="none" len="sm" w="sm"/>
          </a:ln>
        </p:spPr>
      </p:sp>
      <p:sp>
        <p:nvSpPr>
          <p:cNvPr name="TextBox 6" id="6"/>
          <p:cNvSpPr txBox="true"/>
          <p:nvPr/>
        </p:nvSpPr>
        <p:spPr>
          <a:xfrm rot="0">
            <a:off x="905091" y="474060"/>
            <a:ext cx="8229384" cy="1042605"/>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Introduction</a:t>
            </a:r>
          </a:p>
        </p:txBody>
      </p:sp>
      <p:sp>
        <p:nvSpPr>
          <p:cNvPr name="TextBox 7" id="7"/>
          <p:cNvSpPr txBox="true"/>
          <p:nvPr/>
        </p:nvSpPr>
        <p:spPr>
          <a:xfrm rot="0">
            <a:off x="466941" y="2035253"/>
            <a:ext cx="12068879" cy="7721111"/>
          </a:xfrm>
          <a:prstGeom prst="rect">
            <a:avLst/>
          </a:prstGeom>
        </p:spPr>
        <p:txBody>
          <a:bodyPr anchor="t" rtlCol="false" tIns="0" lIns="0" bIns="0" rIns="0">
            <a:spAutoFit/>
          </a:bodyPr>
          <a:lstStyle/>
          <a:p>
            <a:pPr algn="l" marL="678841" indent="-339421" lvl="1">
              <a:lnSpc>
                <a:spcPts val="4401"/>
              </a:lnSpc>
              <a:buFont typeface="Arial"/>
              <a:buChar char="•"/>
            </a:pPr>
            <a:r>
              <a:rPr lang="en-US" b="true" sz="3144" spc="374">
                <a:solidFill>
                  <a:srgbClr val="2B485F"/>
                </a:solidFill>
                <a:latin typeface="Inter Bold"/>
                <a:ea typeface="Inter Bold"/>
                <a:cs typeface="Inter Bold"/>
                <a:sym typeface="Inter Bold"/>
              </a:rPr>
              <a:t>Pharma Link faced supply chain challenges—inefficient inventory management, order delays, and supplier coordination issues—that disrupted operations and product availability.</a:t>
            </a:r>
          </a:p>
          <a:p>
            <a:pPr algn="l">
              <a:lnSpc>
                <a:spcPts val="4401"/>
              </a:lnSpc>
            </a:pPr>
          </a:p>
          <a:p>
            <a:pPr algn="l">
              <a:lnSpc>
                <a:spcPts val="4401"/>
              </a:lnSpc>
            </a:pPr>
          </a:p>
          <a:p>
            <a:pPr algn="l" marL="678841" indent="-339421" lvl="1">
              <a:lnSpc>
                <a:spcPts val="4401"/>
              </a:lnSpc>
              <a:buFont typeface="Arial"/>
              <a:buChar char="•"/>
            </a:pPr>
            <a:r>
              <a:rPr lang="en-US" b="true" sz="3144" spc="374">
                <a:solidFill>
                  <a:srgbClr val="2B485F"/>
                </a:solidFill>
                <a:latin typeface="Inter Bold"/>
                <a:ea typeface="Inter Bold"/>
                <a:cs typeface="Inter Bold"/>
                <a:sym typeface="Inter Bold"/>
              </a:rPr>
              <a:t>This project aims to solve these problems by implementing Odoo ERP, streamlining procurement, automating inventory, and enhancing supplier connections. With Odoo, Pharma Link will improve efficiency, ensuring better service for pharmacies and customers alike.</a:t>
            </a:r>
          </a:p>
          <a:p>
            <a:pPr algn="l">
              <a:lnSpc>
                <a:spcPts val="4401"/>
              </a:lnSpc>
            </a:pPr>
          </a:p>
        </p:txBody>
      </p:sp>
      <p:sp>
        <p:nvSpPr>
          <p:cNvPr name="Freeform 8" id="8"/>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028700" y="3181398"/>
            <a:ext cx="15919422" cy="5830488"/>
          </a:xfrm>
          <a:custGeom>
            <a:avLst/>
            <a:gdLst/>
            <a:ahLst/>
            <a:cxnLst/>
            <a:rect r="r" b="b" t="t" l="l"/>
            <a:pathLst>
              <a:path h="5830488" w="15919422">
                <a:moveTo>
                  <a:pt x="0" y="0"/>
                </a:moveTo>
                <a:lnTo>
                  <a:pt x="15919422" y="0"/>
                </a:lnTo>
                <a:lnTo>
                  <a:pt x="15919422" y="5830489"/>
                </a:lnTo>
                <a:lnTo>
                  <a:pt x="0" y="5830489"/>
                </a:lnTo>
                <a:lnTo>
                  <a:pt x="0" y="0"/>
                </a:lnTo>
                <a:close/>
              </a:path>
            </a:pathLst>
          </a:custGeom>
          <a:blipFill>
            <a:blip r:embed="rId2"/>
            <a:stretch>
              <a:fillRect l="0" t="0" r="0" b="0"/>
            </a:stretch>
          </a:blipFill>
        </p:spPr>
      </p:sp>
      <p:sp>
        <p:nvSpPr>
          <p:cNvPr name="TextBox 6" id="6"/>
          <p:cNvSpPr txBox="true"/>
          <p:nvPr/>
        </p:nvSpPr>
        <p:spPr>
          <a:xfrm rot="0">
            <a:off x="553632" y="574636"/>
            <a:ext cx="12419647" cy="870027"/>
          </a:xfrm>
          <a:prstGeom prst="rect">
            <a:avLst/>
          </a:prstGeom>
        </p:spPr>
        <p:txBody>
          <a:bodyPr anchor="t" rtlCol="false" tIns="0" lIns="0" bIns="0" rIns="0">
            <a:spAutoFit/>
          </a:bodyPr>
          <a:lstStyle/>
          <a:p>
            <a:pPr algn="l">
              <a:lnSpc>
                <a:spcPts val="7097"/>
              </a:lnSpc>
            </a:pPr>
            <a:r>
              <a:rPr lang="en-US" sz="5459" spc="131">
                <a:solidFill>
                  <a:srgbClr val="604058"/>
                </a:solidFill>
                <a:latin typeface="League Spartan"/>
                <a:ea typeface="League Spartan"/>
                <a:cs typeface="League Spartan"/>
                <a:sym typeface="League Spartan"/>
              </a:rPr>
              <a:t>Employees </a:t>
            </a: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204224" y="2245190"/>
            <a:ext cx="13921806" cy="7013110"/>
          </a:xfrm>
          <a:custGeom>
            <a:avLst/>
            <a:gdLst/>
            <a:ahLst/>
            <a:cxnLst/>
            <a:rect r="r" b="b" t="t" l="l"/>
            <a:pathLst>
              <a:path h="7013110" w="13921806">
                <a:moveTo>
                  <a:pt x="0" y="0"/>
                </a:moveTo>
                <a:lnTo>
                  <a:pt x="13921806" y="0"/>
                </a:lnTo>
                <a:lnTo>
                  <a:pt x="13921806" y="7013110"/>
                </a:lnTo>
                <a:lnTo>
                  <a:pt x="0" y="7013110"/>
                </a:lnTo>
                <a:lnTo>
                  <a:pt x="0" y="0"/>
                </a:lnTo>
                <a:close/>
              </a:path>
            </a:pathLst>
          </a:custGeom>
          <a:blipFill>
            <a:blip r:embed="rId2"/>
            <a:stretch>
              <a:fillRect l="0" t="0" r="0" b="0"/>
            </a:stretch>
          </a:blipFill>
        </p:spPr>
      </p:sp>
      <p:sp>
        <p:nvSpPr>
          <p:cNvPr name="TextBox 6" id="6"/>
          <p:cNvSpPr txBox="true"/>
          <p:nvPr/>
        </p:nvSpPr>
        <p:spPr>
          <a:xfrm rot="0">
            <a:off x="1204370" y="-95250"/>
            <a:ext cx="5725424" cy="887095"/>
          </a:xfrm>
          <a:prstGeom prst="rect">
            <a:avLst/>
          </a:prstGeom>
        </p:spPr>
        <p:txBody>
          <a:bodyPr anchor="t" rtlCol="false" tIns="0" lIns="0" bIns="0" rIns="0">
            <a:spAutoFit/>
          </a:bodyPr>
          <a:lstStyle/>
          <a:p>
            <a:pPr algn="ctr">
              <a:lnSpc>
                <a:spcPts val="7279"/>
              </a:lnSpc>
            </a:pPr>
            <a:r>
              <a:rPr lang="en-US" sz="5199" b="true">
                <a:solidFill>
                  <a:srgbClr val="604058"/>
                </a:solidFill>
                <a:latin typeface="Canva Sans Bold"/>
                <a:ea typeface="Canva Sans Bold"/>
                <a:cs typeface="Canva Sans Bold"/>
                <a:sym typeface="Canva Sans Bold"/>
              </a:rPr>
              <a:t>Organiztion Chart</a:t>
            </a: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70226" y="1359685"/>
            <a:ext cx="9073774" cy="3595483"/>
          </a:xfrm>
          <a:custGeom>
            <a:avLst/>
            <a:gdLst/>
            <a:ahLst/>
            <a:cxnLst/>
            <a:rect r="r" b="b" t="t" l="l"/>
            <a:pathLst>
              <a:path h="3595483" w="9073774">
                <a:moveTo>
                  <a:pt x="0" y="0"/>
                </a:moveTo>
                <a:lnTo>
                  <a:pt x="9073774" y="0"/>
                </a:lnTo>
                <a:lnTo>
                  <a:pt x="9073774" y="3595483"/>
                </a:lnTo>
                <a:lnTo>
                  <a:pt x="0" y="3595483"/>
                </a:lnTo>
                <a:lnTo>
                  <a:pt x="0" y="0"/>
                </a:lnTo>
                <a:close/>
              </a:path>
            </a:pathLst>
          </a:custGeom>
          <a:blipFill>
            <a:blip r:embed="rId2"/>
            <a:stretch>
              <a:fillRect l="0" t="0" r="0" b="0"/>
            </a:stretch>
          </a:blipFill>
        </p:spPr>
      </p:sp>
      <p:sp>
        <p:nvSpPr>
          <p:cNvPr name="Freeform 6" id="6"/>
          <p:cNvSpPr/>
          <p:nvPr/>
        </p:nvSpPr>
        <p:spPr>
          <a:xfrm flipH="false" flipV="false" rot="0">
            <a:off x="9724417" y="3795844"/>
            <a:ext cx="8010288" cy="5878433"/>
          </a:xfrm>
          <a:custGeom>
            <a:avLst/>
            <a:gdLst/>
            <a:ahLst/>
            <a:cxnLst/>
            <a:rect r="r" b="b" t="t" l="l"/>
            <a:pathLst>
              <a:path h="5878433" w="8010288">
                <a:moveTo>
                  <a:pt x="0" y="0"/>
                </a:moveTo>
                <a:lnTo>
                  <a:pt x="8010288" y="0"/>
                </a:lnTo>
                <a:lnTo>
                  <a:pt x="8010288" y="5878432"/>
                </a:lnTo>
                <a:lnTo>
                  <a:pt x="0" y="5878432"/>
                </a:lnTo>
                <a:lnTo>
                  <a:pt x="0" y="0"/>
                </a:lnTo>
                <a:close/>
              </a:path>
            </a:pathLst>
          </a:custGeom>
          <a:blipFill>
            <a:blip r:embed="rId3"/>
            <a:stretch>
              <a:fillRect l="0" t="0" r="0" b="0"/>
            </a:stretch>
          </a:blipFill>
        </p:spPr>
      </p:sp>
      <p:sp>
        <p:nvSpPr>
          <p:cNvPr name="TextBox 7" id="7"/>
          <p:cNvSpPr txBox="true"/>
          <p:nvPr/>
        </p:nvSpPr>
        <p:spPr>
          <a:xfrm rot="0">
            <a:off x="0" y="158673"/>
            <a:ext cx="12419647" cy="870027"/>
          </a:xfrm>
          <a:prstGeom prst="rect">
            <a:avLst/>
          </a:prstGeom>
        </p:spPr>
        <p:txBody>
          <a:bodyPr anchor="t" rtlCol="false" tIns="0" lIns="0" bIns="0" rIns="0">
            <a:spAutoFit/>
          </a:bodyPr>
          <a:lstStyle/>
          <a:p>
            <a:pPr algn="l">
              <a:lnSpc>
                <a:spcPts val="7097"/>
              </a:lnSpc>
            </a:pPr>
            <a:r>
              <a:rPr lang="en-US" sz="5459" spc="131">
                <a:solidFill>
                  <a:srgbClr val="604058"/>
                </a:solidFill>
                <a:latin typeface="League Spartan"/>
                <a:ea typeface="League Spartan"/>
                <a:cs typeface="League Spartan"/>
                <a:sym typeface="League Spartan"/>
              </a:rPr>
              <a:t>Contracts </a:t>
            </a:r>
          </a:p>
        </p:txBody>
      </p:sp>
      <p:sp>
        <p:nvSpPr>
          <p:cNvPr name="TextBox 8" id="8"/>
          <p:cNvSpPr txBox="true"/>
          <p:nvPr/>
        </p:nvSpPr>
        <p:spPr>
          <a:xfrm rot="0">
            <a:off x="2343360" y="6416582"/>
            <a:ext cx="12419647" cy="870027"/>
          </a:xfrm>
          <a:prstGeom prst="rect">
            <a:avLst/>
          </a:prstGeom>
        </p:spPr>
        <p:txBody>
          <a:bodyPr anchor="t" rtlCol="false" tIns="0" lIns="0" bIns="0" rIns="0">
            <a:spAutoFit/>
          </a:bodyPr>
          <a:lstStyle/>
          <a:p>
            <a:pPr algn="l">
              <a:lnSpc>
                <a:spcPts val="7097"/>
              </a:lnSpc>
            </a:pPr>
            <a:r>
              <a:rPr lang="en-US" sz="5459" spc="131">
                <a:solidFill>
                  <a:srgbClr val="604058"/>
                </a:solidFill>
                <a:latin typeface="League Spartan"/>
                <a:ea typeface="League Spartan"/>
                <a:cs typeface="League Spartan"/>
                <a:sym typeface="League Spartan"/>
              </a:rPr>
              <a:t>Contracts Example</a:t>
            </a:r>
          </a:p>
        </p:txBody>
      </p:sp>
      <p:sp>
        <p:nvSpPr>
          <p:cNvPr name="Freeform 9" id="9"/>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4"/>
            <a:stretch>
              <a:fillRect l="0" t="-40702" r="0" b="-32684"/>
            </a:stretch>
          </a:blipFill>
          <a:ln cap="sq">
            <a:noFill/>
            <a:prstDash val="solid"/>
            <a:miter/>
          </a:ln>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TextBox 6" id="6"/>
          <p:cNvSpPr txBox="true"/>
          <p:nvPr/>
        </p:nvSpPr>
        <p:spPr>
          <a:xfrm rot="0">
            <a:off x="409282" y="284802"/>
            <a:ext cx="9442698" cy="1335395"/>
          </a:xfrm>
          <a:prstGeom prst="rect">
            <a:avLst/>
          </a:prstGeom>
        </p:spPr>
        <p:txBody>
          <a:bodyPr anchor="t" rtlCol="false" tIns="0" lIns="0" bIns="0" rIns="0">
            <a:spAutoFit/>
          </a:bodyPr>
          <a:lstStyle/>
          <a:p>
            <a:pPr algn="ctr">
              <a:lnSpc>
                <a:spcPts val="10920"/>
              </a:lnSpc>
            </a:pPr>
            <a:r>
              <a:rPr lang="en-US" sz="7800" b="true">
                <a:solidFill>
                  <a:srgbClr val="604058"/>
                </a:solidFill>
                <a:latin typeface="Canva Sans Bold"/>
                <a:ea typeface="Canva Sans Bold"/>
                <a:cs typeface="Canva Sans Bold"/>
                <a:sym typeface="Canva Sans Bold"/>
              </a:rPr>
              <a:t>Accounting Module</a:t>
            </a:r>
          </a:p>
        </p:txBody>
      </p:sp>
      <p:sp>
        <p:nvSpPr>
          <p:cNvPr name="TextBox 7" id="7"/>
          <p:cNvSpPr txBox="true"/>
          <p:nvPr/>
        </p:nvSpPr>
        <p:spPr>
          <a:xfrm rot="0">
            <a:off x="102503" y="2257294"/>
            <a:ext cx="8591945" cy="6156497"/>
          </a:xfrm>
          <a:prstGeom prst="rect">
            <a:avLst/>
          </a:prstGeom>
        </p:spPr>
        <p:txBody>
          <a:bodyPr anchor="t" rtlCol="false" tIns="0" lIns="0" bIns="0" rIns="0">
            <a:spAutoFit/>
          </a:bodyPr>
          <a:lstStyle/>
          <a:p>
            <a:pPr algn="l" marL="943097" indent="-471548" lvl="1">
              <a:lnSpc>
                <a:spcPts val="6115"/>
              </a:lnSpc>
              <a:buFont typeface="Arial"/>
              <a:buChar char="•"/>
            </a:pPr>
            <a:r>
              <a:rPr lang="en-US" b="true" sz="4368">
                <a:solidFill>
                  <a:srgbClr val="604058"/>
                </a:solidFill>
                <a:latin typeface="Canva Sans Bold"/>
                <a:ea typeface="Canva Sans Bold"/>
                <a:cs typeface="Canva Sans Bold"/>
                <a:sym typeface="Canva Sans Bold"/>
              </a:rPr>
              <a:t>chart of account </a:t>
            </a:r>
          </a:p>
          <a:p>
            <a:pPr algn="l" marL="943097" indent="-471548" lvl="1">
              <a:lnSpc>
                <a:spcPts val="6115"/>
              </a:lnSpc>
              <a:buFont typeface="Arial"/>
              <a:buChar char="•"/>
            </a:pPr>
            <a:r>
              <a:rPr lang="en-US" b="true" sz="4368">
                <a:solidFill>
                  <a:srgbClr val="604058"/>
                </a:solidFill>
                <a:latin typeface="Canva Sans Bold"/>
                <a:ea typeface="Canva Sans Bold"/>
                <a:cs typeface="Canva Sans Bold"/>
                <a:sym typeface="Canva Sans Bold"/>
              </a:rPr>
              <a:t>taxes</a:t>
            </a:r>
          </a:p>
          <a:p>
            <a:pPr algn="l" marL="943097" indent="-471548" lvl="1">
              <a:lnSpc>
                <a:spcPts val="6115"/>
              </a:lnSpc>
              <a:buFont typeface="Arial"/>
              <a:buChar char="•"/>
            </a:pPr>
            <a:r>
              <a:rPr lang="en-US" b="true" sz="4368">
                <a:solidFill>
                  <a:srgbClr val="604058"/>
                </a:solidFill>
                <a:latin typeface="Canva Sans Bold"/>
                <a:ea typeface="Canva Sans Bold"/>
                <a:cs typeface="Canva Sans Bold"/>
                <a:sym typeface="Canva Sans Bold"/>
              </a:rPr>
              <a:t>payment methods </a:t>
            </a:r>
          </a:p>
          <a:p>
            <a:pPr algn="l" marL="943097" indent="-471548" lvl="1">
              <a:lnSpc>
                <a:spcPts val="6115"/>
              </a:lnSpc>
              <a:buFont typeface="Arial"/>
              <a:buChar char="•"/>
            </a:pPr>
            <a:r>
              <a:rPr lang="en-US" b="true" sz="4368">
                <a:solidFill>
                  <a:srgbClr val="604058"/>
                </a:solidFill>
                <a:latin typeface="Canva Sans Bold"/>
                <a:ea typeface="Canva Sans Bold"/>
                <a:cs typeface="Canva Sans Bold"/>
                <a:sym typeface="Canva Sans Bold"/>
              </a:rPr>
              <a:t> Analytic Accouting </a:t>
            </a:r>
          </a:p>
          <a:p>
            <a:pPr algn="l" marL="943097" indent="-471548" lvl="1">
              <a:lnSpc>
                <a:spcPts val="6115"/>
              </a:lnSpc>
              <a:buFont typeface="Arial"/>
              <a:buChar char="•"/>
            </a:pPr>
            <a:r>
              <a:rPr lang="en-US" b="true" sz="4368">
                <a:solidFill>
                  <a:srgbClr val="604058"/>
                </a:solidFill>
                <a:latin typeface="Canva Sans Bold"/>
                <a:ea typeface="Canva Sans Bold"/>
                <a:cs typeface="Canva Sans Bold"/>
                <a:sym typeface="Canva Sans Bold"/>
              </a:rPr>
              <a:t>assets managment </a:t>
            </a:r>
          </a:p>
          <a:p>
            <a:pPr algn="l" marL="943097" indent="-471548" lvl="1">
              <a:lnSpc>
                <a:spcPts val="6115"/>
              </a:lnSpc>
              <a:buFont typeface="Arial"/>
              <a:buChar char="•"/>
            </a:pPr>
            <a:r>
              <a:rPr lang="en-US" b="true" sz="4368">
                <a:solidFill>
                  <a:srgbClr val="604058"/>
                </a:solidFill>
                <a:latin typeface="Canva Sans Bold"/>
                <a:ea typeface="Canva Sans Bold"/>
                <a:cs typeface="Canva Sans Bold"/>
                <a:sym typeface="Canva Sans Bold"/>
              </a:rPr>
              <a:t>Accounting Dashboard</a:t>
            </a:r>
          </a:p>
          <a:p>
            <a:pPr algn="l" marL="943097" indent="-471548" lvl="1">
              <a:lnSpc>
                <a:spcPts val="6115"/>
              </a:lnSpc>
              <a:buFont typeface="Arial"/>
              <a:buChar char="•"/>
            </a:pPr>
            <a:r>
              <a:rPr lang="en-US" b="true" sz="4368">
                <a:solidFill>
                  <a:srgbClr val="604058"/>
                </a:solidFill>
                <a:latin typeface="Canva Sans Bold"/>
                <a:ea typeface="Canva Sans Bold"/>
                <a:cs typeface="Canva Sans Bold"/>
                <a:sym typeface="Canva Sans Bold"/>
              </a:rPr>
              <a:t>Automated Journal Entries </a:t>
            </a:r>
          </a:p>
          <a:p>
            <a:pPr algn="l" marL="943097" indent="-471548" lvl="1">
              <a:lnSpc>
                <a:spcPts val="6115"/>
              </a:lnSpc>
              <a:buFont typeface="Arial"/>
              <a:buChar char="•"/>
            </a:pPr>
            <a:r>
              <a:rPr lang="en-US" b="true" sz="4368">
                <a:solidFill>
                  <a:srgbClr val="604058"/>
                </a:solidFill>
                <a:latin typeface="Canva Sans Bold"/>
                <a:ea typeface="Canva Sans Bold"/>
                <a:cs typeface="Canva Sans Bold"/>
                <a:sym typeface="Canva Sans Bold"/>
              </a:rPr>
              <a:t>Financial Statement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1543357" y="1948678"/>
            <a:ext cx="14273901" cy="7605232"/>
          </a:xfrm>
          <a:custGeom>
            <a:avLst/>
            <a:gdLst/>
            <a:ahLst/>
            <a:cxnLst/>
            <a:rect r="r" b="b" t="t" l="l"/>
            <a:pathLst>
              <a:path h="7605232" w="14273901">
                <a:moveTo>
                  <a:pt x="0" y="0"/>
                </a:moveTo>
                <a:lnTo>
                  <a:pt x="14273901" y="0"/>
                </a:lnTo>
                <a:lnTo>
                  <a:pt x="14273901" y="7605232"/>
                </a:lnTo>
                <a:lnTo>
                  <a:pt x="0" y="7605232"/>
                </a:lnTo>
                <a:lnTo>
                  <a:pt x="0" y="0"/>
                </a:lnTo>
                <a:close/>
              </a:path>
            </a:pathLst>
          </a:custGeom>
          <a:blipFill>
            <a:blip r:embed="rId3"/>
            <a:stretch>
              <a:fillRect l="0" t="-599" r="-12625" b="-599"/>
            </a:stretch>
          </a:blipFill>
        </p:spPr>
      </p:sp>
      <p:sp>
        <p:nvSpPr>
          <p:cNvPr name="TextBox 7" id="7"/>
          <p:cNvSpPr txBox="true"/>
          <p:nvPr/>
        </p:nvSpPr>
        <p:spPr>
          <a:xfrm rot="0">
            <a:off x="379892" y="141605"/>
            <a:ext cx="5658569" cy="887095"/>
          </a:xfrm>
          <a:prstGeom prst="rect">
            <a:avLst/>
          </a:prstGeom>
        </p:spPr>
        <p:txBody>
          <a:bodyPr anchor="t" rtlCol="false" tIns="0" lIns="0" bIns="0" rIns="0">
            <a:spAutoFit/>
          </a:bodyPr>
          <a:lstStyle/>
          <a:p>
            <a:pPr algn="ctr">
              <a:lnSpc>
                <a:spcPts val="7279"/>
              </a:lnSpc>
            </a:pPr>
            <a:r>
              <a:rPr lang="en-US" sz="5199" b="true">
                <a:solidFill>
                  <a:srgbClr val="604058"/>
                </a:solidFill>
                <a:latin typeface="Canva Sans Bold"/>
                <a:ea typeface="Canva Sans Bold"/>
                <a:cs typeface="Canva Sans Bold"/>
                <a:sym typeface="Canva Sans Bold"/>
              </a:rPr>
              <a:t>chart of account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855131" y="1753393"/>
            <a:ext cx="16404169" cy="7504907"/>
          </a:xfrm>
          <a:custGeom>
            <a:avLst/>
            <a:gdLst/>
            <a:ahLst/>
            <a:cxnLst/>
            <a:rect r="r" b="b" t="t" l="l"/>
            <a:pathLst>
              <a:path h="7504907" w="16404169">
                <a:moveTo>
                  <a:pt x="0" y="0"/>
                </a:moveTo>
                <a:lnTo>
                  <a:pt x="16404169" y="0"/>
                </a:lnTo>
                <a:lnTo>
                  <a:pt x="16404169" y="7504907"/>
                </a:lnTo>
                <a:lnTo>
                  <a:pt x="0" y="7504907"/>
                </a:lnTo>
                <a:lnTo>
                  <a:pt x="0" y="0"/>
                </a:lnTo>
                <a:close/>
              </a:path>
            </a:pathLst>
          </a:custGeom>
          <a:blipFill>
            <a:blip r:embed="rId3"/>
            <a:stretch>
              <a:fillRect l="0" t="0" r="0" b="0"/>
            </a:stretch>
          </a:blipFill>
        </p:spPr>
      </p:sp>
      <p:sp>
        <p:nvSpPr>
          <p:cNvPr name="TextBox 7" id="7"/>
          <p:cNvSpPr txBox="true"/>
          <p:nvPr/>
        </p:nvSpPr>
        <p:spPr>
          <a:xfrm rot="0">
            <a:off x="1562705" y="141605"/>
            <a:ext cx="2316192" cy="887095"/>
          </a:xfrm>
          <a:prstGeom prst="rect">
            <a:avLst/>
          </a:prstGeom>
        </p:spPr>
        <p:txBody>
          <a:bodyPr anchor="t" rtlCol="false" tIns="0" lIns="0" bIns="0" rIns="0">
            <a:spAutoFit/>
          </a:bodyPr>
          <a:lstStyle/>
          <a:p>
            <a:pPr algn="ctr">
              <a:lnSpc>
                <a:spcPts val="7279"/>
              </a:lnSpc>
            </a:pPr>
            <a:r>
              <a:rPr lang="en-US" sz="5199" b="true">
                <a:solidFill>
                  <a:srgbClr val="604058"/>
                </a:solidFill>
                <a:latin typeface="Canva Sans Bold"/>
                <a:ea typeface="Canva Sans Bold"/>
                <a:cs typeface="Canva Sans Bold"/>
                <a:sym typeface="Canva Sans Bold"/>
              </a:rPr>
              <a:t>Taxes :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461370" y="1319339"/>
            <a:ext cx="11273873" cy="4777304"/>
          </a:xfrm>
          <a:custGeom>
            <a:avLst/>
            <a:gdLst/>
            <a:ahLst/>
            <a:cxnLst/>
            <a:rect r="r" b="b" t="t" l="l"/>
            <a:pathLst>
              <a:path h="4777304" w="11273873">
                <a:moveTo>
                  <a:pt x="0" y="0"/>
                </a:moveTo>
                <a:lnTo>
                  <a:pt x="11273873" y="0"/>
                </a:lnTo>
                <a:lnTo>
                  <a:pt x="11273873" y="4777303"/>
                </a:lnTo>
                <a:lnTo>
                  <a:pt x="0" y="4777303"/>
                </a:lnTo>
                <a:lnTo>
                  <a:pt x="0" y="0"/>
                </a:lnTo>
                <a:close/>
              </a:path>
            </a:pathLst>
          </a:custGeom>
          <a:blipFill>
            <a:blip r:embed="rId3"/>
            <a:stretch>
              <a:fillRect l="0" t="0" r="0" b="0"/>
            </a:stretch>
          </a:blipFill>
        </p:spPr>
      </p:sp>
      <p:sp>
        <p:nvSpPr>
          <p:cNvPr name="Freeform 7" id="7"/>
          <p:cNvSpPr/>
          <p:nvPr/>
        </p:nvSpPr>
        <p:spPr>
          <a:xfrm flipH="false" flipV="false" rot="0">
            <a:off x="12632228" y="2745343"/>
            <a:ext cx="5095404" cy="6702599"/>
          </a:xfrm>
          <a:custGeom>
            <a:avLst/>
            <a:gdLst/>
            <a:ahLst/>
            <a:cxnLst/>
            <a:rect r="r" b="b" t="t" l="l"/>
            <a:pathLst>
              <a:path h="6702599" w="5095404">
                <a:moveTo>
                  <a:pt x="0" y="0"/>
                </a:moveTo>
                <a:lnTo>
                  <a:pt x="5095404" y="0"/>
                </a:lnTo>
                <a:lnTo>
                  <a:pt x="5095404" y="6702599"/>
                </a:lnTo>
                <a:lnTo>
                  <a:pt x="0" y="6702599"/>
                </a:lnTo>
                <a:lnTo>
                  <a:pt x="0" y="0"/>
                </a:lnTo>
                <a:close/>
              </a:path>
            </a:pathLst>
          </a:custGeom>
          <a:blipFill>
            <a:blip r:embed="rId4"/>
            <a:stretch>
              <a:fillRect l="0" t="0" r="0" b="0"/>
            </a:stretch>
          </a:blipFill>
        </p:spPr>
      </p:sp>
      <p:sp>
        <p:nvSpPr>
          <p:cNvPr name="TextBox 8" id="8"/>
          <p:cNvSpPr txBox="true"/>
          <p:nvPr/>
        </p:nvSpPr>
        <p:spPr>
          <a:xfrm rot="0">
            <a:off x="786238" y="141605"/>
            <a:ext cx="6231327" cy="887095"/>
          </a:xfrm>
          <a:prstGeom prst="rect">
            <a:avLst/>
          </a:prstGeom>
        </p:spPr>
        <p:txBody>
          <a:bodyPr anchor="t" rtlCol="false" tIns="0" lIns="0" bIns="0" rIns="0">
            <a:spAutoFit/>
          </a:bodyPr>
          <a:lstStyle/>
          <a:p>
            <a:pPr algn="ctr">
              <a:lnSpc>
                <a:spcPts val="7279"/>
              </a:lnSpc>
            </a:pPr>
            <a:r>
              <a:rPr lang="en-US" sz="5199" b="true">
                <a:solidFill>
                  <a:srgbClr val="604058"/>
                </a:solidFill>
                <a:latin typeface="Canva Sans Bold"/>
                <a:ea typeface="Canva Sans Bold"/>
                <a:cs typeface="Canva Sans Bold"/>
                <a:sym typeface="Canva Sans Bold"/>
              </a:rPr>
              <a:t>Payment Methods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565993" y="2709384"/>
            <a:ext cx="8673909" cy="4868232"/>
          </a:xfrm>
          <a:custGeom>
            <a:avLst/>
            <a:gdLst/>
            <a:ahLst/>
            <a:cxnLst/>
            <a:rect r="r" b="b" t="t" l="l"/>
            <a:pathLst>
              <a:path h="4868232" w="8673909">
                <a:moveTo>
                  <a:pt x="0" y="0"/>
                </a:moveTo>
                <a:lnTo>
                  <a:pt x="8673910" y="0"/>
                </a:lnTo>
                <a:lnTo>
                  <a:pt x="8673910" y="4868232"/>
                </a:lnTo>
                <a:lnTo>
                  <a:pt x="0" y="4868232"/>
                </a:lnTo>
                <a:lnTo>
                  <a:pt x="0" y="0"/>
                </a:lnTo>
                <a:close/>
              </a:path>
            </a:pathLst>
          </a:custGeom>
          <a:blipFill>
            <a:blip r:embed="rId3"/>
            <a:stretch>
              <a:fillRect l="0" t="0" r="0" b="0"/>
            </a:stretch>
          </a:blipFill>
        </p:spPr>
      </p:sp>
      <p:sp>
        <p:nvSpPr>
          <p:cNvPr name="Freeform 7" id="7"/>
          <p:cNvSpPr/>
          <p:nvPr/>
        </p:nvSpPr>
        <p:spPr>
          <a:xfrm flipH="false" flipV="false" rot="0">
            <a:off x="4343394" y="6793586"/>
            <a:ext cx="10942375" cy="3747764"/>
          </a:xfrm>
          <a:custGeom>
            <a:avLst/>
            <a:gdLst/>
            <a:ahLst/>
            <a:cxnLst/>
            <a:rect r="r" b="b" t="t" l="l"/>
            <a:pathLst>
              <a:path h="3747764" w="10942375">
                <a:moveTo>
                  <a:pt x="0" y="0"/>
                </a:moveTo>
                <a:lnTo>
                  <a:pt x="10942375" y="0"/>
                </a:lnTo>
                <a:lnTo>
                  <a:pt x="10942375" y="3747764"/>
                </a:lnTo>
                <a:lnTo>
                  <a:pt x="0" y="3747764"/>
                </a:lnTo>
                <a:lnTo>
                  <a:pt x="0" y="0"/>
                </a:lnTo>
                <a:close/>
              </a:path>
            </a:pathLst>
          </a:custGeom>
          <a:blipFill>
            <a:blip r:embed="rId4"/>
            <a:stretch>
              <a:fillRect l="0" t="0" r="0" b="0"/>
            </a:stretch>
          </a:blipFill>
        </p:spPr>
      </p:sp>
      <p:sp>
        <p:nvSpPr>
          <p:cNvPr name="TextBox 8" id="8"/>
          <p:cNvSpPr txBox="true"/>
          <p:nvPr/>
        </p:nvSpPr>
        <p:spPr>
          <a:xfrm rot="0">
            <a:off x="397241" y="141605"/>
            <a:ext cx="7009322" cy="887095"/>
          </a:xfrm>
          <a:prstGeom prst="rect">
            <a:avLst/>
          </a:prstGeom>
        </p:spPr>
        <p:txBody>
          <a:bodyPr anchor="t" rtlCol="false" tIns="0" lIns="0" bIns="0" rIns="0">
            <a:spAutoFit/>
          </a:bodyPr>
          <a:lstStyle/>
          <a:p>
            <a:pPr algn="ctr">
              <a:lnSpc>
                <a:spcPts val="7279"/>
              </a:lnSpc>
            </a:pPr>
            <a:r>
              <a:rPr lang="en-US" sz="5199" b="true">
                <a:solidFill>
                  <a:srgbClr val="604058"/>
                </a:solidFill>
                <a:latin typeface="Canva Sans Bold"/>
                <a:ea typeface="Canva Sans Bold"/>
                <a:cs typeface="Canva Sans Bold"/>
                <a:sym typeface="Canva Sans Bold"/>
              </a:rPr>
              <a:t> Analytic Accounting :</a:t>
            </a:r>
          </a:p>
        </p:txBody>
      </p:sp>
      <p:sp>
        <p:nvSpPr>
          <p:cNvPr name="TextBox 9" id="9"/>
          <p:cNvSpPr txBox="true"/>
          <p:nvPr/>
        </p:nvSpPr>
        <p:spPr>
          <a:xfrm rot="0">
            <a:off x="1028700" y="1114571"/>
            <a:ext cx="4023799" cy="941220"/>
          </a:xfrm>
          <a:prstGeom prst="rect">
            <a:avLst/>
          </a:prstGeom>
        </p:spPr>
        <p:txBody>
          <a:bodyPr anchor="t" rtlCol="false" tIns="0" lIns="0" bIns="0" rIns="0">
            <a:spAutoFit/>
          </a:bodyPr>
          <a:lstStyle/>
          <a:p>
            <a:pPr algn="ctr">
              <a:lnSpc>
                <a:spcPts val="3825"/>
              </a:lnSpc>
            </a:pPr>
            <a:r>
              <a:rPr lang="en-US" sz="2732" b="true">
                <a:solidFill>
                  <a:srgbClr val="604058"/>
                </a:solidFill>
                <a:latin typeface="Canva Sans Bold"/>
                <a:ea typeface="Canva Sans Bold"/>
                <a:cs typeface="Canva Sans Bold"/>
                <a:sym typeface="Canva Sans Bold"/>
              </a:rPr>
              <a:t>Analytic Plan</a:t>
            </a:r>
          </a:p>
          <a:p>
            <a:pPr algn="ctr">
              <a:lnSpc>
                <a:spcPts val="3825"/>
              </a:lnSpc>
            </a:pPr>
            <a:r>
              <a:rPr lang="en-US" sz="2732" b="true">
                <a:solidFill>
                  <a:srgbClr val="000000"/>
                </a:solidFill>
                <a:latin typeface="Canva Sans Bold"/>
                <a:ea typeface="Canva Sans Bold"/>
                <a:cs typeface="Canva Sans Bold"/>
                <a:sym typeface="Canva Sans Bold"/>
              </a:rPr>
              <a:t>B2B , B2C Departments </a:t>
            </a:r>
          </a:p>
        </p:txBody>
      </p:sp>
      <p:sp>
        <p:nvSpPr>
          <p:cNvPr name="TextBox 10" id="10"/>
          <p:cNvSpPr txBox="true"/>
          <p:nvPr/>
        </p:nvSpPr>
        <p:spPr>
          <a:xfrm rot="0">
            <a:off x="850354" y="6029967"/>
            <a:ext cx="4052594" cy="630269"/>
          </a:xfrm>
          <a:prstGeom prst="rect">
            <a:avLst/>
          </a:prstGeom>
        </p:spPr>
        <p:txBody>
          <a:bodyPr anchor="t" rtlCol="false" tIns="0" lIns="0" bIns="0" rIns="0">
            <a:spAutoFit/>
          </a:bodyPr>
          <a:lstStyle/>
          <a:p>
            <a:pPr algn="ctr">
              <a:lnSpc>
                <a:spcPts val="5181"/>
              </a:lnSpc>
            </a:pPr>
            <a:r>
              <a:rPr lang="en-US" sz="3701" b="true">
                <a:solidFill>
                  <a:srgbClr val="604058"/>
                </a:solidFill>
                <a:latin typeface="Canva Sans Bold"/>
                <a:ea typeface="Canva Sans Bold"/>
                <a:cs typeface="Canva Sans Bold"/>
                <a:sym typeface="Canva Sans Bold"/>
              </a:rPr>
              <a:t>Analytic Account </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845269" y="1434909"/>
            <a:ext cx="10769597" cy="4294377"/>
          </a:xfrm>
          <a:custGeom>
            <a:avLst/>
            <a:gdLst/>
            <a:ahLst/>
            <a:cxnLst/>
            <a:rect r="r" b="b" t="t" l="l"/>
            <a:pathLst>
              <a:path h="4294377" w="10769597">
                <a:moveTo>
                  <a:pt x="0" y="0"/>
                </a:moveTo>
                <a:lnTo>
                  <a:pt x="10769597" y="0"/>
                </a:lnTo>
                <a:lnTo>
                  <a:pt x="10769597" y="4294377"/>
                </a:lnTo>
                <a:lnTo>
                  <a:pt x="0" y="4294377"/>
                </a:lnTo>
                <a:lnTo>
                  <a:pt x="0" y="0"/>
                </a:lnTo>
                <a:close/>
              </a:path>
            </a:pathLst>
          </a:custGeom>
          <a:blipFill>
            <a:blip r:embed="rId3"/>
            <a:stretch>
              <a:fillRect l="0" t="0" r="0" b="0"/>
            </a:stretch>
          </a:blipFill>
        </p:spPr>
      </p:sp>
      <p:sp>
        <p:nvSpPr>
          <p:cNvPr name="Freeform 7" id="7"/>
          <p:cNvSpPr/>
          <p:nvPr/>
        </p:nvSpPr>
        <p:spPr>
          <a:xfrm flipH="false" flipV="false" rot="0">
            <a:off x="7836161" y="6096642"/>
            <a:ext cx="8662238" cy="4190358"/>
          </a:xfrm>
          <a:custGeom>
            <a:avLst/>
            <a:gdLst/>
            <a:ahLst/>
            <a:cxnLst/>
            <a:rect r="r" b="b" t="t" l="l"/>
            <a:pathLst>
              <a:path h="4190358" w="8662238">
                <a:moveTo>
                  <a:pt x="0" y="0"/>
                </a:moveTo>
                <a:lnTo>
                  <a:pt x="8662238" y="0"/>
                </a:lnTo>
                <a:lnTo>
                  <a:pt x="8662238" y="4190358"/>
                </a:lnTo>
                <a:lnTo>
                  <a:pt x="0" y="4190358"/>
                </a:lnTo>
                <a:lnTo>
                  <a:pt x="0" y="0"/>
                </a:lnTo>
                <a:close/>
              </a:path>
            </a:pathLst>
          </a:custGeom>
          <a:blipFill>
            <a:blip r:embed="rId4"/>
            <a:stretch>
              <a:fillRect l="0" t="0" r="0" b="0"/>
            </a:stretch>
          </a:blipFill>
        </p:spPr>
      </p:sp>
      <p:sp>
        <p:nvSpPr>
          <p:cNvPr name="TextBox 8" id="8"/>
          <p:cNvSpPr txBox="true"/>
          <p:nvPr/>
        </p:nvSpPr>
        <p:spPr>
          <a:xfrm rot="0">
            <a:off x="676521" y="141605"/>
            <a:ext cx="6450761" cy="887095"/>
          </a:xfrm>
          <a:prstGeom prst="rect">
            <a:avLst/>
          </a:prstGeom>
        </p:spPr>
        <p:txBody>
          <a:bodyPr anchor="t" rtlCol="false" tIns="0" lIns="0" bIns="0" rIns="0">
            <a:spAutoFit/>
          </a:bodyPr>
          <a:lstStyle/>
          <a:p>
            <a:pPr algn="ctr">
              <a:lnSpc>
                <a:spcPts val="7279"/>
              </a:lnSpc>
            </a:pPr>
            <a:r>
              <a:rPr lang="en-US" sz="5199" b="true">
                <a:solidFill>
                  <a:srgbClr val="604058"/>
                </a:solidFill>
                <a:latin typeface="Canva Sans Bold"/>
                <a:ea typeface="Canva Sans Bold"/>
                <a:cs typeface="Canva Sans Bold"/>
                <a:sym typeface="Canva Sans Bold"/>
              </a:rPr>
              <a:t>Assets Mangement :</a:t>
            </a:r>
          </a:p>
        </p:txBody>
      </p:sp>
      <p:sp>
        <p:nvSpPr>
          <p:cNvPr name="TextBox 9" id="9"/>
          <p:cNvSpPr txBox="true"/>
          <p:nvPr/>
        </p:nvSpPr>
        <p:spPr>
          <a:xfrm rot="0">
            <a:off x="2000137" y="6072581"/>
            <a:ext cx="4008352" cy="858125"/>
          </a:xfrm>
          <a:prstGeom prst="rect">
            <a:avLst/>
          </a:prstGeom>
        </p:spPr>
        <p:txBody>
          <a:bodyPr anchor="t" rtlCol="false" tIns="0" lIns="0" bIns="0" rIns="0">
            <a:spAutoFit/>
          </a:bodyPr>
          <a:lstStyle/>
          <a:p>
            <a:pPr algn="ctr">
              <a:lnSpc>
                <a:spcPts val="6926"/>
              </a:lnSpc>
            </a:pPr>
            <a:r>
              <a:rPr lang="en-US" sz="4947" b="true">
                <a:solidFill>
                  <a:srgbClr val="604058"/>
                </a:solidFill>
                <a:latin typeface="Canva Sans Bold"/>
                <a:ea typeface="Canva Sans Bold"/>
                <a:cs typeface="Canva Sans Bold"/>
                <a:sym typeface="Canva Sans Bold"/>
              </a:rPr>
              <a:t>Depreciation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583410" y="1298020"/>
            <a:ext cx="10511572" cy="4572534"/>
          </a:xfrm>
          <a:custGeom>
            <a:avLst/>
            <a:gdLst/>
            <a:ahLst/>
            <a:cxnLst/>
            <a:rect r="r" b="b" t="t" l="l"/>
            <a:pathLst>
              <a:path h="4572534" w="10511572">
                <a:moveTo>
                  <a:pt x="0" y="0"/>
                </a:moveTo>
                <a:lnTo>
                  <a:pt x="10511573" y="0"/>
                </a:lnTo>
                <a:lnTo>
                  <a:pt x="10511573" y="4572534"/>
                </a:lnTo>
                <a:lnTo>
                  <a:pt x="0" y="4572534"/>
                </a:lnTo>
                <a:lnTo>
                  <a:pt x="0" y="0"/>
                </a:lnTo>
                <a:close/>
              </a:path>
            </a:pathLst>
          </a:custGeom>
          <a:blipFill>
            <a:blip r:embed="rId3"/>
            <a:stretch>
              <a:fillRect l="0" t="0" r="0" b="0"/>
            </a:stretch>
          </a:blipFill>
        </p:spPr>
      </p:sp>
      <p:sp>
        <p:nvSpPr>
          <p:cNvPr name="Freeform 7" id="7"/>
          <p:cNvSpPr/>
          <p:nvPr/>
        </p:nvSpPr>
        <p:spPr>
          <a:xfrm flipH="false" flipV="false" rot="0">
            <a:off x="7412878" y="5798469"/>
            <a:ext cx="10002298" cy="4488531"/>
          </a:xfrm>
          <a:custGeom>
            <a:avLst/>
            <a:gdLst/>
            <a:ahLst/>
            <a:cxnLst/>
            <a:rect r="r" b="b" t="t" l="l"/>
            <a:pathLst>
              <a:path h="4488531" w="10002298">
                <a:moveTo>
                  <a:pt x="0" y="0"/>
                </a:moveTo>
                <a:lnTo>
                  <a:pt x="10002298" y="0"/>
                </a:lnTo>
                <a:lnTo>
                  <a:pt x="10002298" y="4488531"/>
                </a:lnTo>
                <a:lnTo>
                  <a:pt x="0" y="4488531"/>
                </a:lnTo>
                <a:lnTo>
                  <a:pt x="0" y="0"/>
                </a:lnTo>
                <a:close/>
              </a:path>
            </a:pathLst>
          </a:custGeom>
          <a:blipFill>
            <a:blip r:embed="rId4"/>
            <a:stretch>
              <a:fillRect l="0" t="0" r="0" b="0"/>
            </a:stretch>
          </a:blipFill>
        </p:spPr>
      </p:sp>
      <p:sp>
        <p:nvSpPr>
          <p:cNvPr name="TextBox 8" id="8"/>
          <p:cNvSpPr txBox="true"/>
          <p:nvPr/>
        </p:nvSpPr>
        <p:spPr>
          <a:xfrm rot="0">
            <a:off x="39514" y="141605"/>
            <a:ext cx="7724775" cy="887095"/>
          </a:xfrm>
          <a:prstGeom prst="rect">
            <a:avLst/>
          </a:prstGeom>
        </p:spPr>
        <p:txBody>
          <a:bodyPr anchor="t" rtlCol="false" tIns="0" lIns="0" bIns="0" rIns="0">
            <a:spAutoFit/>
          </a:bodyPr>
          <a:lstStyle/>
          <a:p>
            <a:pPr algn="ctr">
              <a:lnSpc>
                <a:spcPts val="7279"/>
              </a:lnSpc>
            </a:pPr>
            <a:r>
              <a:rPr lang="en-US" sz="5199" b="true">
                <a:solidFill>
                  <a:srgbClr val="604058"/>
                </a:solidFill>
                <a:latin typeface="Canva Sans Bold"/>
                <a:ea typeface="Canva Sans Bold"/>
                <a:cs typeface="Canva Sans Bold"/>
                <a:sym typeface="Canva Sans Bold"/>
              </a:rPr>
              <a:t>Accounting Dashboard :</a:t>
            </a:r>
          </a:p>
        </p:txBody>
      </p:sp>
      <p:sp>
        <p:nvSpPr>
          <p:cNvPr name="TextBox 9" id="9"/>
          <p:cNvSpPr txBox="true"/>
          <p:nvPr/>
        </p:nvSpPr>
        <p:spPr>
          <a:xfrm rot="0">
            <a:off x="1028700" y="7113869"/>
            <a:ext cx="4288185" cy="457835"/>
          </a:xfrm>
          <a:prstGeom prst="rect">
            <a:avLst/>
          </a:prstGeom>
        </p:spPr>
        <p:txBody>
          <a:bodyPr anchor="t" rtlCol="false" tIns="0" lIns="0" bIns="0" rIns="0">
            <a:spAutoFit/>
          </a:bodyPr>
          <a:lstStyle/>
          <a:p>
            <a:pPr algn="ctr">
              <a:lnSpc>
                <a:spcPts val="3640"/>
              </a:lnSpc>
              <a:spcBef>
                <a:spcPct val="0"/>
              </a:spcBef>
            </a:pPr>
            <a:r>
              <a:rPr lang="en-US" sz="2600">
                <a:solidFill>
                  <a:srgbClr val="604058"/>
                </a:solidFill>
                <a:latin typeface="Helios"/>
                <a:ea typeface="Helios"/>
                <a:cs typeface="Helios"/>
                <a:sym typeface="Helios"/>
              </a:rPr>
              <a:t>RECONCILIATION MODELS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33690" y="110193"/>
            <a:ext cx="12775571" cy="10176807"/>
            <a:chOff x="0" y="0"/>
            <a:chExt cx="630461" cy="502215"/>
          </a:xfrm>
        </p:grpSpPr>
        <p:sp>
          <p:nvSpPr>
            <p:cNvPr name="Freeform 3" id="3"/>
            <p:cNvSpPr/>
            <p:nvPr/>
          </p:nvSpPr>
          <p:spPr>
            <a:xfrm flipH="false" flipV="false" rot="0">
              <a:off x="0" y="0"/>
              <a:ext cx="630461" cy="502215"/>
            </a:xfrm>
            <a:custGeom>
              <a:avLst/>
              <a:gdLst/>
              <a:ahLst/>
              <a:cxnLst/>
              <a:rect r="r" b="b" t="t" l="l"/>
              <a:pathLst>
                <a:path h="502215" w="630461">
                  <a:moveTo>
                    <a:pt x="203200" y="0"/>
                  </a:moveTo>
                  <a:lnTo>
                    <a:pt x="630461" y="0"/>
                  </a:lnTo>
                  <a:lnTo>
                    <a:pt x="427261" y="502215"/>
                  </a:lnTo>
                  <a:lnTo>
                    <a:pt x="0" y="502215"/>
                  </a:lnTo>
                  <a:lnTo>
                    <a:pt x="203200" y="0"/>
                  </a:lnTo>
                  <a:close/>
                </a:path>
              </a:pathLst>
            </a:custGeom>
            <a:solidFill>
              <a:srgbClr val="604058"/>
            </a:solidFill>
          </p:spPr>
        </p:sp>
        <p:sp>
          <p:nvSpPr>
            <p:cNvPr name="TextBox 4" id="4"/>
            <p:cNvSpPr txBox="true"/>
            <p:nvPr/>
          </p:nvSpPr>
          <p:spPr>
            <a:xfrm>
              <a:off x="101600" y="-66675"/>
              <a:ext cx="427261"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567426" y="244915"/>
            <a:ext cx="6319053" cy="783785"/>
          </a:xfrm>
          <a:prstGeom prst="rect">
            <a:avLst/>
          </a:prstGeom>
        </p:spPr>
        <p:txBody>
          <a:bodyPr anchor="t" rtlCol="false" tIns="0" lIns="0" bIns="0" rIns="0">
            <a:spAutoFit/>
          </a:bodyPr>
          <a:lstStyle/>
          <a:p>
            <a:pPr algn="l">
              <a:lnSpc>
                <a:spcPts val="6362"/>
              </a:lnSpc>
            </a:pPr>
            <a:r>
              <a:rPr lang="en-US" sz="4894" spc="117">
                <a:solidFill>
                  <a:srgbClr val="365679"/>
                </a:solidFill>
                <a:latin typeface="League Spartan"/>
                <a:ea typeface="League Spartan"/>
                <a:cs typeface="League Spartan"/>
                <a:sym typeface="League Spartan"/>
              </a:rPr>
              <a:t>Objectives &amp; Goals</a:t>
            </a:r>
          </a:p>
        </p:txBody>
      </p:sp>
      <p:sp>
        <p:nvSpPr>
          <p:cNvPr name="TextBox 6" id="6"/>
          <p:cNvSpPr txBox="true"/>
          <p:nvPr/>
        </p:nvSpPr>
        <p:spPr>
          <a:xfrm rot="0">
            <a:off x="567426" y="1489267"/>
            <a:ext cx="14716727" cy="9038364"/>
          </a:xfrm>
          <a:prstGeom prst="rect">
            <a:avLst/>
          </a:prstGeom>
        </p:spPr>
        <p:txBody>
          <a:bodyPr anchor="t" rtlCol="false" tIns="0" lIns="0" bIns="0" rIns="0">
            <a:spAutoFit/>
          </a:bodyPr>
          <a:lstStyle/>
          <a:p>
            <a:pPr algn="l">
              <a:lnSpc>
                <a:spcPts val="4667"/>
              </a:lnSpc>
            </a:pPr>
            <a:r>
              <a:rPr lang="en-US" b="true" sz="3333" spc="396" u="sng">
                <a:solidFill>
                  <a:srgbClr val="2B485F"/>
                </a:solidFill>
                <a:latin typeface="Inter Bold"/>
                <a:ea typeface="Inter Bold"/>
                <a:cs typeface="Inter Bold"/>
                <a:sym typeface="Inter Bold"/>
              </a:rPr>
              <a:t>Objectives</a:t>
            </a:r>
          </a:p>
          <a:p>
            <a:pPr algn="l">
              <a:lnSpc>
                <a:spcPts val="4247"/>
              </a:lnSpc>
            </a:pPr>
          </a:p>
          <a:p>
            <a:pPr algn="just" marL="590252" indent="-295126" lvl="1">
              <a:lnSpc>
                <a:spcPts val="3827"/>
              </a:lnSpc>
              <a:buFont typeface="Arial"/>
              <a:buChar char="•"/>
            </a:pPr>
            <a:r>
              <a:rPr lang="en-US" b="true" sz="2733" spc="325">
                <a:solidFill>
                  <a:srgbClr val="000000"/>
                </a:solidFill>
                <a:latin typeface="Inter Bold"/>
                <a:ea typeface="Inter Bold"/>
                <a:cs typeface="Inter Bold"/>
                <a:sym typeface="Inter Bold"/>
              </a:rPr>
              <a:t>Streamline Supply Chain: Optimize procurement, inventory, and supplier coordination with</a:t>
            </a:r>
            <a:r>
              <a:rPr lang="en-US" b="true" sz="2733" i="true" spc="325" u="sng">
                <a:solidFill>
                  <a:srgbClr val="000000"/>
                </a:solidFill>
                <a:latin typeface="Inter Bold Italics"/>
                <a:ea typeface="Inter Bold Italics"/>
                <a:cs typeface="Inter Bold Italics"/>
                <a:sym typeface="Inter Bold Italics"/>
              </a:rPr>
              <a:t> Odoo ERP</a:t>
            </a:r>
            <a:r>
              <a:rPr lang="en-US" b="true" sz="2733" spc="325">
                <a:solidFill>
                  <a:srgbClr val="000000"/>
                </a:solidFill>
                <a:latin typeface="Inter Bold"/>
                <a:ea typeface="Inter Bold"/>
                <a:cs typeface="Inter Bold"/>
                <a:sym typeface="Inter Bold"/>
              </a:rPr>
              <a:t>.</a:t>
            </a:r>
          </a:p>
          <a:p>
            <a:pPr algn="just" marL="590252" indent="-295126" lvl="1">
              <a:lnSpc>
                <a:spcPts val="3827"/>
              </a:lnSpc>
              <a:buFont typeface="Arial"/>
              <a:buChar char="•"/>
            </a:pPr>
            <a:r>
              <a:rPr lang="en-US" b="true" sz="2733" spc="325">
                <a:solidFill>
                  <a:srgbClr val="000000"/>
                </a:solidFill>
                <a:latin typeface="Inter Bold"/>
                <a:ea typeface="Inter Bold"/>
                <a:cs typeface="Inter Bold"/>
                <a:sym typeface="Inter Bold"/>
              </a:rPr>
              <a:t> </a:t>
            </a:r>
            <a:r>
              <a:rPr lang="en-US" b="true" sz="2733" spc="325">
                <a:solidFill>
                  <a:srgbClr val="000000"/>
                </a:solidFill>
                <a:latin typeface="Inter Bold"/>
                <a:ea typeface="Inter Bold"/>
                <a:cs typeface="Inter Bold"/>
                <a:sym typeface="Inter Bold"/>
              </a:rPr>
              <a:t>Automate Operations: Reduce manual tasks and minimize delays in order processing.</a:t>
            </a:r>
          </a:p>
          <a:p>
            <a:pPr algn="just" marL="590252" indent="-295126" lvl="1">
              <a:lnSpc>
                <a:spcPts val="3827"/>
              </a:lnSpc>
              <a:buFont typeface="Arial"/>
              <a:buChar char="•"/>
            </a:pPr>
            <a:r>
              <a:rPr lang="en-US" b="true" sz="2733" spc="325">
                <a:solidFill>
                  <a:srgbClr val="000000"/>
                </a:solidFill>
                <a:latin typeface="Inter Bold"/>
                <a:ea typeface="Inter Bold"/>
                <a:cs typeface="Inter Bold"/>
                <a:sym typeface="Inter Bold"/>
              </a:rPr>
              <a:t>Increase Visibility: Provide real-time data for better decision-making.</a:t>
            </a:r>
          </a:p>
          <a:p>
            <a:pPr algn="just">
              <a:lnSpc>
                <a:spcPts val="3827"/>
              </a:lnSpc>
            </a:pPr>
          </a:p>
          <a:p>
            <a:pPr algn="just">
              <a:lnSpc>
                <a:spcPts val="4667"/>
              </a:lnSpc>
            </a:pPr>
            <a:r>
              <a:rPr lang="en-US" b="true" sz="3333" spc="396" u="sng">
                <a:solidFill>
                  <a:srgbClr val="2B485F"/>
                </a:solidFill>
                <a:latin typeface="Inter Bold"/>
                <a:ea typeface="Inter Bold"/>
                <a:cs typeface="Inter Bold"/>
                <a:sym typeface="Inter Bold"/>
              </a:rPr>
              <a:t>Goals</a:t>
            </a:r>
          </a:p>
          <a:p>
            <a:pPr algn="just">
              <a:lnSpc>
                <a:spcPts val="4247"/>
              </a:lnSpc>
            </a:pPr>
          </a:p>
          <a:p>
            <a:pPr algn="just" marL="590252" indent="-295126" lvl="1">
              <a:lnSpc>
                <a:spcPts val="3827"/>
              </a:lnSpc>
              <a:buFont typeface="Arial"/>
              <a:buChar char="•"/>
            </a:pPr>
            <a:r>
              <a:rPr lang="en-US" b="true" sz="2733" spc="325">
                <a:solidFill>
                  <a:srgbClr val="000000"/>
                </a:solidFill>
                <a:latin typeface="Inter Bold"/>
                <a:ea typeface="Inter Bold"/>
                <a:cs typeface="Inter Bold"/>
                <a:sym typeface="Inter Bold"/>
              </a:rPr>
              <a:t>Improve Efficiency: Ensure faster access to essential products.</a:t>
            </a:r>
          </a:p>
          <a:p>
            <a:pPr algn="just" marL="590252" indent="-295126" lvl="1">
              <a:lnSpc>
                <a:spcPts val="3827"/>
              </a:lnSpc>
              <a:buFont typeface="Arial"/>
              <a:buChar char="•"/>
            </a:pPr>
            <a:r>
              <a:rPr lang="en-US" b="true" sz="2733" spc="325">
                <a:solidFill>
                  <a:srgbClr val="000000"/>
                </a:solidFill>
                <a:latin typeface="Inter Bold"/>
                <a:ea typeface="Inter Bold"/>
                <a:cs typeface="Inter Bold"/>
                <a:sym typeface="Inter Bold"/>
              </a:rPr>
              <a:t>Enhance Supplier Relations: Strengthen and simplify supplier partnerships.</a:t>
            </a:r>
          </a:p>
          <a:p>
            <a:pPr algn="just" marL="590252" indent="-295126" lvl="1">
              <a:lnSpc>
                <a:spcPts val="3827"/>
              </a:lnSpc>
              <a:buFont typeface="Arial"/>
              <a:buChar char="•"/>
            </a:pPr>
            <a:r>
              <a:rPr lang="en-US" b="true" sz="2733" spc="325">
                <a:solidFill>
                  <a:srgbClr val="000000"/>
                </a:solidFill>
                <a:latin typeface="Inter Bold"/>
                <a:ea typeface="Inter Bold"/>
                <a:cs typeface="Inter Bold"/>
                <a:sym typeface="Inter Bold"/>
              </a:rPr>
              <a:t>Boost Customer Experience: Deliver timely, reliable service for both pharmacies and consumers.</a:t>
            </a:r>
          </a:p>
          <a:p>
            <a:pPr algn="l">
              <a:lnSpc>
                <a:spcPts val="3827"/>
              </a:lnSpc>
            </a:pPr>
          </a:p>
          <a:p>
            <a:pPr algn="l">
              <a:lnSpc>
                <a:spcPts val="3827"/>
              </a:lnSpc>
            </a:pP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1028700" y="2961323"/>
            <a:ext cx="13765929" cy="6177461"/>
          </a:xfrm>
          <a:custGeom>
            <a:avLst/>
            <a:gdLst/>
            <a:ahLst/>
            <a:cxnLst/>
            <a:rect r="r" b="b" t="t" l="l"/>
            <a:pathLst>
              <a:path h="6177461" w="13765929">
                <a:moveTo>
                  <a:pt x="0" y="0"/>
                </a:moveTo>
                <a:lnTo>
                  <a:pt x="13765929" y="0"/>
                </a:lnTo>
                <a:lnTo>
                  <a:pt x="13765929" y="6177461"/>
                </a:lnTo>
                <a:lnTo>
                  <a:pt x="0" y="6177461"/>
                </a:lnTo>
                <a:lnTo>
                  <a:pt x="0" y="0"/>
                </a:lnTo>
                <a:close/>
              </a:path>
            </a:pathLst>
          </a:custGeom>
          <a:blipFill>
            <a:blip r:embed="rId3"/>
            <a:stretch>
              <a:fillRect l="0" t="0" r="0" b="0"/>
            </a:stretch>
          </a:blipFill>
        </p:spPr>
      </p:sp>
      <p:sp>
        <p:nvSpPr>
          <p:cNvPr name="TextBox 7" id="7"/>
          <p:cNvSpPr txBox="true"/>
          <p:nvPr/>
        </p:nvSpPr>
        <p:spPr>
          <a:xfrm rot="0">
            <a:off x="0" y="117890"/>
            <a:ext cx="10398638" cy="898040"/>
          </a:xfrm>
          <a:prstGeom prst="rect">
            <a:avLst/>
          </a:prstGeom>
        </p:spPr>
        <p:txBody>
          <a:bodyPr anchor="t" rtlCol="false" tIns="0" lIns="0" bIns="0" rIns="0">
            <a:spAutoFit/>
          </a:bodyPr>
          <a:lstStyle/>
          <a:p>
            <a:pPr algn="ctr">
              <a:lnSpc>
                <a:spcPts val="7380"/>
              </a:lnSpc>
            </a:pPr>
            <a:r>
              <a:rPr lang="en-US" sz="5271" b="true">
                <a:solidFill>
                  <a:srgbClr val="604058"/>
                </a:solidFill>
                <a:latin typeface="Canva Sans Bold"/>
                <a:ea typeface="Canva Sans Bold"/>
                <a:cs typeface="Canva Sans Bold"/>
                <a:sym typeface="Canva Sans Bold"/>
              </a:rPr>
              <a:t>Automated Journal Entries : </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121834" y="2854450"/>
            <a:ext cx="9553423" cy="6484386"/>
          </a:xfrm>
          <a:custGeom>
            <a:avLst/>
            <a:gdLst/>
            <a:ahLst/>
            <a:cxnLst/>
            <a:rect r="r" b="b" t="t" l="l"/>
            <a:pathLst>
              <a:path h="6484386" w="9553423">
                <a:moveTo>
                  <a:pt x="0" y="0"/>
                </a:moveTo>
                <a:lnTo>
                  <a:pt x="9553423" y="0"/>
                </a:lnTo>
                <a:lnTo>
                  <a:pt x="9553423" y="6484385"/>
                </a:lnTo>
                <a:lnTo>
                  <a:pt x="0" y="6484385"/>
                </a:lnTo>
                <a:lnTo>
                  <a:pt x="0" y="0"/>
                </a:lnTo>
                <a:close/>
              </a:path>
            </a:pathLst>
          </a:custGeom>
          <a:blipFill>
            <a:blip r:embed="rId3"/>
            <a:stretch>
              <a:fillRect l="0" t="0" r="0" b="0"/>
            </a:stretch>
          </a:blipFill>
        </p:spPr>
      </p:sp>
      <p:sp>
        <p:nvSpPr>
          <p:cNvPr name="Freeform 7" id="7"/>
          <p:cNvSpPr/>
          <p:nvPr/>
        </p:nvSpPr>
        <p:spPr>
          <a:xfrm flipH="false" flipV="false" rot="0">
            <a:off x="9903857" y="2893426"/>
            <a:ext cx="8844163" cy="5606069"/>
          </a:xfrm>
          <a:custGeom>
            <a:avLst/>
            <a:gdLst/>
            <a:ahLst/>
            <a:cxnLst/>
            <a:rect r="r" b="b" t="t" l="l"/>
            <a:pathLst>
              <a:path h="5606069" w="8844163">
                <a:moveTo>
                  <a:pt x="0" y="0"/>
                </a:moveTo>
                <a:lnTo>
                  <a:pt x="8844163" y="0"/>
                </a:lnTo>
                <a:lnTo>
                  <a:pt x="8844163" y="5606070"/>
                </a:lnTo>
                <a:lnTo>
                  <a:pt x="0" y="5606070"/>
                </a:lnTo>
                <a:lnTo>
                  <a:pt x="0" y="0"/>
                </a:lnTo>
                <a:close/>
              </a:path>
            </a:pathLst>
          </a:custGeom>
          <a:blipFill>
            <a:blip r:embed="rId4"/>
            <a:stretch>
              <a:fillRect l="-2386" t="0" r="-2386" b="0"/>
            </a:stretch>
          </a:blipFill>
        </p:spPr>
      </p:sp>
      <p:sp>
        <p:nvSpPr>
          <p:cNvPr name="TextBox 8" id="8"/>
          <p:cNvSpPr txBox="true"/>
          <p:nvPr/>
        </p:nvSpPr>
        <p:spPr>
          <a:xfrm rot="0">
            <a:off x="0" y="117890"/>
            <a:ext cx="10398638" cy="898040"/>
          </a:xfrm>
          <a:prstGeom prst="rect">
            <a:avLst/>
          </a:prstGeom>
        </p:spPr>
        <p:txBody>
          <a:bodyPr anchor="t" rtlCol="false" tIns="0" lIns="0" bIns="0" rIns="0">
            <a:spAutoFit/>
          </a:bodyPr>
          <a:lstStyle/>
          <a:p>
            <a:pPr algn="ctr">
              <a:lnSpc>
                <a:spcPts val="7380"/>
              </a:lnSpc>
            </a:pPr>
            <a:r>
              <a:rPr lang="en-US" sz="5271" b="true">
                <a:solidFill>
                  <a:srgbClr val="604058"/>
                </a:solidFill>
                <a:latin typeface="Canva Sans Bold"/>
                <a:ea typeface="Canva Sans Bold"/>
                <a:cs typeface="Canva Sans Bold"/>
                <a:sym typeface="Canva Sans Bold"/>
              </a:rPr>
              <a:t>Financial Statement :</a:t>
            </a:r>
          </a:p>
        </p:txBody>
      </p:sp>
      <p:sp>
        <p:nvSpPr>
          <p:cNvPr name="TextBox 9" id="9"/>
          <p:cNvSpPr txBox="true"/>
          <p:nvPr/>
        </p:nvSpPr>
        <p:spPr>
          <a:xfrm rot="0">
            <a:off x="-546123" y="1802436"/>
            <a:ext cx="8615302" cy="738504"/>
          </a:xfrm>
          <a:prstGeom prst="rect">
            <a:avLst/>
          </a:prstGeom>
        </p:spPr>
        <p:txBody>
          <a:bodyPr anchor="t" rtlCol="false" tIns="0" lIns="0" bIns="0" rIns="0">
            <a:spAutoFit/>
          </a:bodyPr>
          <a:lstStyle/>
          <a:p>
            <a:pPr algn="ctr">
              <a:lnSpc>
                <a:spcPts val="6020"/>
              </a:lnSpc>
            </a:pPr>
            <a:r>
              <a:rPr lang="en-US" sz="4300" b="true">
                <a:solidFill>
                  <a:srgbClr val="000000"/>
                </a:solidFill>
                <a:latin typeface="Canva Sans Bold"/>
                <a:ea typeface="Canva Sans Bold"/>
                <a:cs typeface="Canva Sans Bold"/>
                <a:sym typeface="Canva Sans Bold"/>
              </a:rPr>
              <a:t>Balance Sheet</a:t>
            </a:r>
          </a:p>
        </p:txBody>
      </p:sp>
      <p:sp>
        <p:nvSpPr>
          <p:cNvPr name="TextBox 10" id="10"/>
          <p:cNvSpPr txBox="true"/>
          <p:nvPr/>
        </p:nvSpPr>
        <p:spPr>
          <a:xfrm rot="0">
            <a:off x="9112330" y="1802436"/>
            <a:ext cx="8615302" cy="738504"/>
          </a:xfrm>
          <a:prstGeom prst="rect">
            <a:avLst/>
          </a:prstGeom>
        </p:spPr>
        <p:txBody>
          <a:bodyPr anchor="t" rtlCol="false" tIns="0" lIns="0" bIns="0" rIns="0">
            <a:spAutoFit/>
          </a:bodyPr>
          <a:lstStyle/>
          <a:p>
            <a:pPr algn="ctr">
              <a:lnSpc>
                <a:spcPts val="6020"/>
              </a:lnSpc>
            </a:pPr>
            <a:r>
              <a:rPr lang="en-US" sz="4300" b="true">
                <a:solidFill>
                  <a:srgbClr val="000000"/>
                </a:solidFill>
                <a:latin typeface="Canva Sans Bold"/>
                <a:ea typeface="Canva Sans Bold"/>
                <a:cs typeface="Canva Sans Bold"/>
                <a:sym typeface="Canva Sans Bold"/>
              </a:rPr>
              <a:t>Income Statement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2552712" y="1131532"/>
            <a:ext cx="12073217" cy="4965111"/>
          </a:xfrm>
          <a:custGeom>
            <a:avLst/>
            <a:gdLst/>
            <a:ahLst/>
            <a:cxnLst/>
            <a:rect r="r" b="b" t="t" l="l"/>
            <a:pathLst>
              <a:path h="4965111" w="12073217">
                <a:moveTo>
                  <a:pt x="0" y="0"/>
                </a:moveTo>
                <a:lnTo>
                  <a:pt x="12073218" y="0"/>
                </a:lnTo>
                <a:lnTo>
                  <a:pt x="12073218" y="4965110"/>
                </a:lnTo>
                <a:lnTo>
                  <a:pt x="0" y="4965110"/>
                </a:lnTo>
                <a:lnTo>
                  <a:pt x="0" y="0"/>
                </a:lnTo>
                <a:close/>
              </a:path>
            </a:pathLst>
          </a:custGeom>
          <a:blipFill>
            <a:blip r:embed="rId3"/>
            <a:stretch>
              <a:fillRect l="0" t="0" r="0" b="0"/>
            </a:stretch>
          </a:blipFill>
        </p:spPr>
      </p:sp>
      <p:sp>
        <p:nvSpPr>
          <p:cNvPr name="TextBox 7" id="7"/>
          <p:cNvSpPr txBox="true"/>
          <p:nvPr/>
        </p:nvSpPr>
        <p:spPr>
          <a:xfrm rot="0">
            <a:off x="-2091928" y="-95250"/>
            <a:ext cx="10398638" cy="898040"/>
          </a:xfrm>
          <a:prstGeom prst="rect">
            <a:avLst/>
          </a:prstGeom>
        </p:spPr>
        <p:txBody>
          <a:bodyPr anchor="t" rtlCol="false" tIns="0" lIns="0" bIns="0" rIns="0">
            <a:spAutoFit/>
          </a:bodyPr>
          <a:lstStyle/>
          <a:p>
            <a:pPr algn="ctr">
              <a:lnSpc>
                <a:spcPts val="7380"/>
              </a:lnSpc>
            </a:pPr>
            <a:r>
              <a:rPr lang="en-US" sz="5271" b="true">
                <a:solidFill>
                  <a:srgbClr val="604058"/>
                </a:solidFill>
                <a:latin typeface="Canva Sans Bold"/>
                <a:ea typeface="Canva Sans Bold"/>
                <a:cs typeface="Canva Sans Bold"/>
                <a:sym typeface="Canva Sans Bold"/>
              </a:rPr>
              <a:t>Website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Freeform 6" id="6"/>
          <p:cNvSpPr/>
          <p:nvPr/>
        </p:nvSpPr>
        <p:spPr>
          <a:xfrm flipH="false" flipV="false" rot="0">
            <a:off x="1028700" y="1738590"/>
            <a:ext cx="14642284" cy="7815319"/>
          </a:xfrm>
          <a:custGeom>
            <a:avLst/>
            <a:gdLst/>
            <a:ahLst/>
            <a:cxnLst/>
            <a:rect r="r" b="b" t="t" l="l"/>
            <a:pathLst>
              <a:path h="7815319" w="14642284">
                <a:moveTo>
                  <a:pt x="0" y="0"/>
                </a:moveTo>
                <a:lnTo>
                  <a:pt x="14642284" y="0"/>
                </a:lnTo>
                <a:lnTo>
                  <a:pt x="14642284" y="7815320"/>
                </a:lnTo>
                <a:lnTo>
                  <a:pt x="0" y="7815320"/>
                </a:lnTo>
                <a:lnTo>
                  <a:pt x="0" y="0"/>
                </a:lnTo>
                <a:close/>
              </a:path>
            </a:pathLst>
          </a:custGeom>
          <a:blipFill>
            <a:blip r:embed="rId3"/>
            <a:stretch>
              <a:fillRect l="0" t="0" r="0" b="0"/>
            </a:stretch>
          </a:blipFill>
        </p:spPr>
      </p:sp>
      <p:sp>
        <p:nvSpPr>
          <p:cNvPr name="TextBox 7" id="7"/>
          <p:cNvSpPr txBox="true"/>
          <p:nvPr/>
        </p:nvSpPr>
        <p:spPr>
          <a:xfrm rot="0">
            <a:off x="-640941" y="107518"/>
            <a:ext cx="11033001" cy="1193967"/>
          </a:xfrm>
          <a:prstGeom prst="rect">
            <a:avLst/>
          </a:prstGeom>
        </p:spPr>
        <p:txBody>
          <a:bodyPr anchor="t" rtlCol="false" tIns="0" lIns="0" bIns="0" rIns="0">
            <a:spAutoFit/>
          </a:bodyPr>
          <a:lstStyle/>
          <a:p>
            <a:pPr algn="ctr">
              <a:lnSpc>
                <a:spcPts val="9790"/>
              </a:lnSpc>
            </a:pPr>
            <a:r>
              <a:rPr lang="en-US" sz="6993" b="true">
                <a:solidFill>
                  <a:srgbClr val="604058"/>
                </a:solidFill>
                <a:latin typeface="Canva Sans Bold"/>
                <a:ea typeface="Canva Sans Bold"/>
                <a:cs typeface="Canva Sans Bold"/>
                <a:sym typeface="Canva Sans Bold"/>
              </a:rPr>
              <a:t>E-Commerce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TextBox 6" id="6"/>
          <p:cNvSpPr txBox="true"/>
          <p:nvPr/>
        </p:nvSpPr>
        <p:spPr>
          <a:xfrm rot="0">
            <a:off x="3544272" y="3889303"/>
            <a:ext cx="8229768" cy="2098710"/>
          </a:xfrm>
          <a:prstGeom prst="rect">
            <a:avLst/>
          </a:prstGeom>
        </p:spPr>
        <p:txBody>
          <a:bodyPr anchor="t" rtlCol="false" tIns="0" lIns="0" bIns="0" rIns="0">
            <a:spAutoFit/>
          </a:bodyPr>
          <a:lstStyle/>
          <a:p>
            <a:pPr algn="ctr">
              <a:lnSpc>
                <a:spcPts val="16766"/>
              </a:lnSpc>
              <a:spcBef>
                <a:spcPct val="0"/>
              </a:spcBef>
            </a:pPr>
            <a:r>
              <a:rPr lang="en-US" b="true" sz="11976" u="sng">
                <a:solidFill>
                  <a:srgbClr val="604058"/>
                </a:solidFill>
                <a:latin typeface="Helios Bold"/>
                <a:ea typeface="Helios Bold"/>
                <a:cs typeface="Helios Bold"/>
                <a:sym typeface="Helios Bold"/>
              </a:rPr>
              <a:t>Thank You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55827" y="0"/>
            <a:ext cx="11709920" cy="10855389"/>
            <a:chOff x="0" y="0"/>
            <a:chExt cx="693921" cy="643282"/>
          </a:xfrm>
        </p:grpSpPr>
        <p:sp>
          <p:nvSpPr>
            <p:cNvPr name="Freeform 3" id="3"/>
            <p:cNvSpPr/>
            <p:nvPr/>
          </p:nvSpPr>
          <p:spPr>
            <a:xfrm flipH="false" flipV="false" rot="0">
              <a:off x="0" y="0"/>
              <a:ext cx="693921" cy="643282"/>
            </a:xfrm>
            <a:custGeom>
              <a:avLst/>
              <a:gdLst/>
              <a:ahLst/>
              <a:cxnLst/>
              <a:rect r="r" b="b" t="t" l="l"/>
              <a:pathLst>
                <a:path h="643282" w="693921">
                  <a:moveTo>
                    <a:pt x="203200" y="0"/>
                  </a:moveTo>
                  <a:lnTo>
                    <a:pt x="693921" y="0"/>
                  </a:lnTo>
                  <a:lnTo>
                    <a:pt x="490721" y="643282"/>
                  </a:lnTo>
                  <a:lnTo>
                    <a:pt x="0" y="643282"/>
                  </a:lnTo>
                  <a:lnTo>
                    <a:pt x="203200" y="0"/>
                  </a:lnTo>
                  <a:close/>
                </a:path>
              </a:pathLst>
            </a:custGeom>
            <a:solidFill>
              <a:srgbClr val="604058"/>
            </a:solidFill>
          </p:spPr>
        </p:sp>
        <p:sp>
          <p:nvSpPr>
            <p:cNvPr name="TextBox 4" id="4"/>
            <p:cNvSpPr txBox="true"/>
            <p:nvPr/>
          </p:nvSpPr>
          <p:spPr>
            <a:xfrm>
              <a:off x="101600" y="-66675"/>
              <a:ext cx="490721" cy="709957"/>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1390026"/>
            <a:ext cx="9257134" cy="9725607"/>
            <a:chOff x="0" y="0"/>
            <a:chExt cx="2438093" cy="2561477"/>
          </a:xfrm>
        </p:grpSpPr>
        <p:sp>
          <p:nvSpPr>
            <p:cNvPr name="Freeform 6" id="6"/>
            <p:cNvSpPr/>
            <p:nvPr/>
          </p:nvSpPr>
          <p:spPr>
            <a:xfrm flipH="false" flipV="false" rot="0">
              <a:off x="0" y="0"/>
              <a:ext cx="2438093" cy="2561477"/>
            </a:xfrm>
            <a:custGeom>
              <a:avLst/>
              <a:gdLst/>
              <a:ahLst/>
              <a:cxnLst/>
              <a:rect r="r" b="b" t="t" l="l"/>
              <a:pathLst>
                <a:path h="2561477" w="2438093">
                  <a:moveTo>
                    <a:pt x="42652" y="0"/>
                  </a:moveTo>
                  <a:lnTo>
                    <a:pt x="2395441" y="0"/>
                  </a:lnTo>
                  <a:cubicBezTo>
                    <a:pt x="2406753" y="0"/>
                    <a:pt x="2417601" y="4494"/>
                    <a:pt x="2425600" y="12493"/>
                  </a:cubicBezTo>
                  <a:cubicBezTo>
                    <a:pt x="2433599" y="20491"/>
                    <a:pt x="2438093" y="31340"/>
                    <a:pt x="2438093" y="42652"/>
                  </a:cubicBezTo>
                  <a:lnTo>
                    <a:pt x="2438093" y="2518825"/>
                  </a:lnTo>
                  <a:cubicBezTo>
                    <a:pt x="2438093" y="2530137"/>
                    <a:pt x="2433599" y="2540985"/>
                    <a:pt x="2425600" y="2548984"/>
                  </a:cubicBezTo>
                  <a:cubicBezTo>
                    <a:pt x="2417601" y="2556983"/>
                    <a:pt x="2406753" y="2561477"/>
                    <a:pt x="2395441" y="2561477"/>
                  </a:cubicBezTo>
                  <a:lnTo>
                    <a:pt x="42652" y="2561477"/>
                  </a:lnTo>
                  <a:cubicBezTo>
                    <a:pt x="19096" y="2561477"/>
                    <a:pt x="0" y="2542381"/>
                    <a:pt x="0" y="2518825"/>
                  </a:cubicBezTo>
                  <a:lnTo>
                    <a:pt x="0" y="42652"/>
                  </a:lnTo>
                  <a:cubicBezTo>
                    <a:pt x="0" y="19096"/>
                    <a:pt x="19096" y="0"/>
                    <a:pt x="42652" y="0"/>
                  </a:cubicBezTo>
                  <a:close/>
                </a:path>
              </a:pathLst>
            </a:custGeom>
            <a:solidFill>
              <a:srgbClr val="604058"/>
            </a:solidFill>
          </p:spPr>
        </p:sp>
        <p:sp>
          <p:nvSpPr>
            <p:cNvPr name="TextBox 7" id="7"/>
            <p:cNvSpPr txBox="true"/>
            <p:nvPr/>
          </p:nvSpPr>
          <p:spPr>
            <a:xfrm>
              <a:off x="0" y="-66675"/>
              <a:ext cx="2438093" cy="2628152"/>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1028700" y="313133"/>
            <a:ext cx="6621726" cy="715567"/>
          </a:xfrm>
          <a:prstGeom prst="rect">
            <a:avLst/>
          </a:prstGeom>
        </p:spPr>
        <p:txBody>
          <a:bodyPr anchor="t" rtlCol="false" tIns="0" lIns="0" bIns="0" rIns="0">
            <a:spAutoFit/>
          </a:bodyPr>
          <a:lstStyle/>
          <a:p>
            <a:pPr algn="l">
              <a:lnSpc>
                <a:spcPts val="5796"/>
              </a:lnSpc>
            </a:pPr>
            <a:r>
              <a:rPr lang="en-US" sz="4458" spc="107">
                <a:solidFill>
                  <a:srgbClr val="365679"/>
                </a:solidFill>
                <a:latin typeface="League Spartan"/>
                <a:ea typeface="League Spartan"/>
                <a:cs typeface="League Spartan"/>
                <a:sym typeface="League Spartan"/>
              </a:rPr>
              <a:t> Company Overview </a:t>
            </a:r>
          </a:p>
        </p:txBody>
      </p:sp>
      <p:sp>
        <p:nvSpPr>
          <p:cNvPr name="TextBox 9" id="9"/>
          <p:cNvSpPr txBox="true"/>
          <p:nvPr/>
        </p:nvSpPr>
        <p:spPr>
          <a:xfrm rot="0">
            <a:off x="1355837" y="1801885"/>
            <a:ext cx="7788163" cy="8084820"/>
          </a:xfrm>
          <a:prstGeom prst="rect">
            <a:avLst/>
          </a:prstGeom>
        </p:spPr>
        <p:txBody>
          <a:bodyPr anchor="t" rtlCol="false" tIns="0" lIns="0" bIns="0" rIns="0">
            <a:spAutoFit/>
          </a:bodyPr>
          <a:lstStyle/>
          <a:p>
            <a:pPr algn="l">
              <a:lnSpc>
                <a:spcPts val="3780"/>
              </a:lnSpc>
            </a:pPr>
            <a:r>
              <a:rPr lang="en-US" sz="2700" spc="321" b="true">
                <a:solidFill>
                  <a:srgbClr val="FFFFFF"/>
                </a:solidFill>
                <a:latin typeface="Cloud Bold"/>
                <a:ea typeface="Cloud Bold"/>
                <a:cs typeface="Cloud Bold"/>
                <a:sym typeface="Cloud Bold"/>
              </a:rPr>
              <a:t>Pharma Link </a:t>
            </a:r>
            <a:r>
              <a:rPr lang="en-US" sz="2700" spc="321">
                <a:solidFill>
                  <a:srgbClr val="FFFFFF"/>
                </a:solidFill>
                <a:latin typeface="Cloud"/>
                <a:ea typeface="Cloud"/>
                <a:cs typeface="Cloud"/>
                <a:sym typeface="Cloud"/>
              </a:rPr>
              <a:t>revolutionizes the pharmaceutical supply chain by connecting pharmacies directly with suppliers through a seamless B2B and B2C marketplace.</a:t>
            </a:r>
          </a:p>
          <a:p>
            <a:pPr algn="l">
              <a:lnSpc>
                <a:spcPts val="3780"/>
              </a:lnSpc>
            </a:pPr>
          </a:p>
          <a:p>
            <a:pPr algn="l">
              <a:lnSpc>
                <a:spcPts val="3780"/>
              </a:lnSpc>
            </a:pPr>
            <a:r>
              <a:rPr lang="en-US" sz="2700" spc="321">
                <a:solidFill>
                  <a:srgbClr val="FFFFFF"/>
                </a:solidFill>
                <a:latin typeface="Cloud"/>
                <a:ea typeface="Cloud"/>
                <a:cs typeface="Cloud"/>
                <a:sym typeface="Cloud"/>
              </a:rPr>
              <a:t>Our platform empowers businesses to:</a:t>
            </a:r>
          </a:p>
          <a:p>
            <a:pPr algn="l" marL="582933" indent="-291467" lvl="1">
              <a:lnSpc>
                <a:spcPts val="3780"/>
              </a:lnSpc>
              <a:buFont typeface="Arial"/>
              <a:buChar char="•"/>
            </a:pPr>
            <a:r>
              <a:rPr lang="en-US" sz="2700" spc="321">
                <a:solidFill>
                  <a:srgbClr val="FFFFFF"/>
                </a:solidFill>
                <a:latin typeface="Cloud"/>
                <a:ea typeface="Cloud"/>
                <a:cs typeface="Cloud"/>
                <a:sym typeface="Cloud"/>
              </a:rPr>
              <a:t>Efficiently manage inventory</a:t>
            </a:r>
          </a:p>
          <a:p>
            <a:pPr algn="l" marL="582933" indent="-291467" lvl="1">
              <a:lnSpc>
                <a:spcPts val="3780"/>
              </a:lnSpc>
              <a:buFont typeface="Arial"/>
              <a:buChar char="•"/>
            </a:pPr>
            <a:r>
              <a:rPr lang="en-US" sz="2700" spc="321">
                <a:solidFill>
                  <a:srgbClr val="FFFFFF"/>
                </a:solidFill>
                <a:latin typeface="Cloud"/>
                <a:ea typeface="Cloud"/>
                <a:cs typeface="Cloud"/>
                <a:sym typeface="Cloud"/>
              </a:rPr>
              <a:t>Optimize procurement processes</a:t>
            </a:r>
          </a:p>
          <a:p>
            <a:pPr algn="l" marL="582933" indent="-291467" lvl="1">
              <a:lnSpc>
                <a:spcPts val="3780"/>
              </a:lnSpc>
              <a:buFont typeface="Arial"/>
              <a:buChar char="•"/>
            </a:pPr>
            <a:r>
              <a:rPr lang="en-US" sz="2700" spc="321">
                <a:solidFill>
                  <a:srgbClr val="FFFFFF"/>
                </a:solidFill>
                <a:latin typeface="Cloud"/>
                <a:ea typeface="Cloud"/>
                <a:cs typeface="Cloud"/>
                <a:sym typeface="Cloud"/>
              </a:rPr>
              <a:t>Enhance customer delivery</a:t>
            </a:r>
          </a:p>
          <a:p>
            <a:pPr algn="l">
              <a:lnSpc>
                <a:spcPts val="3780"/>
              </a:lnSpc>
            </a:pPr>
          </a:p>
          <a:p>
            <a:pPr algn="l">
              <a:lnSpc>
                <a:spcPts val="3780"/>
              </a:lnSpc>
            </a:pPr>
            <a:r>
              <a:rPr lang="en-US" sz="2700" spc="321">
                <a:solidFill>
                  <a:srgbClr val="FFFFFF"/>
                </a:solidFill>
                <a:latin typeface="Cloud"/>
                <a:ea typeface="Cloud"/>
                <a:cs typeface="Cloud"/>
                <a:sym typeface="Cloud"/>
              </a:rPr>
              <a:t>With a comprehensive view of the supply chain, Pharma Link ensures that essential medications are always available, transforming the way healthcare is delivered.</a:t>
            </a:r>
          </a:p>
          <a:p>
            <a:pPr algn="l">
              <a:lnSpc>
                <a:spcPts val="3780"/>
              </a:lnSpc>
            </a:pPr>
          </a:p>
        </p:txBody>
      </p:sp>
      <p:sp>
        <p:nvSpPr>
          <p:cNvPr name="Freeform 10" id="10"/>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34702" y="0"/>
            <a:ext cx="9190270" cy="10676620"/>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567426" y="225865"/>
            <a:ext cx="11122928" cy="1024226"/>
          </a:xfrm>
          <a:prstGeom prst="rect">
            <a:avLst/>
          </a:prstGeom>
        </p:spPr>
        <p:txBody>
          <a:bodyPr anchor="t" rtlCol="false" tIns="0" lIns="0" bIns="0" rIns="0">
            <a:spAutoFit/>
          </a:bodyPr>
          <a:lstStyle/>
          <a:p>
            <a:pPr algn="l">
              <a:lnSpc>
                <a:spcPts val="8251"/>
              </a:lnSpc>
            </a:pPr>
            <a:r>
              <a:rPr lang="en-US" sz="6347" spc="152">
                <a:solidFill>
                  <a:srgbClr val="365679"/>
                </a:solidFill>
                <a:latin typeface="League Spartan"/>
                <a:ea typeface="League Spartan"/>
                <a:cs typeface="League Spartan"/>
                <a:sym typeface="League Spartan"/>
              </a:rPr>
              <a:t>Why Choose Odoo ERP?</a:t>
            </a:r>
          </a:p>
        </p:txBody>
      </p:sp>
      <p:sp>
        <p:nvSpPr>
          <p:cNvPr name="TextBox 6" id="6"/>
          <p:cNvSpPr txBox="true"/>
          <p:nvPr/>
        </p:nvSpPr>
        <p:spPr>
          <a:xfrm rot="0">
            <a:off x="300726" y="1253546"/>
            <a:ext cx="21636889" cy="8074279"/>
          </a:xfrm>
          <a:prstGeom prst="rect">
            <a:avLst/>
          </a:prstGeom>
        </p:spPr>
        <p:txBody>
          <a:bodyPr anchor="t" rtlCol="false" tIns="0" lIns="0" bIns="0" rIns="0">
            <a:spAutoFit/>
          </a:bodyPr>
          <a:lstStyle/>
          <a:p>
            <a:pPr algn="l">
              <a:lnSpc>
                <a:spcPts val="6244"/>
              </a:lnSpc>
            </a:pPr>
          </a:p>
          <a:p>
            <a:pPr algn="l" marL="867803" indent="-433902" lvl="1">
              <a:lnSpc>
                <a:spcPts val="5627"/>
              </a:lnSpc>
              <a:buFont typeface="Arial"/>
              <a:buChar char="•"/>
            </a:pPr>
            <a:r>
              <a:rPr lang="en-US" b="true" sz="4019" spc="478">
                <a:solidFill>
                  <a:srgbClr val="598196"/>
                </a:solidFill>
                <a:latin typeface="Inter Bold"/>
                <a:ea typeface="Inter Bold"/>
                <a:cs typeface="Inter Bold"/>
                <a:sym typeface="Inter Bold"/>
              </a:rPr>
              <a:t>Comprehensive Functionality</a:t>
            </a:r>
          </a:p>
          <a:p>
            <a:pPr algn="l" marL="867803" indent="-433902" lvl="1">
              <a:lnSpc>
                <a:spcPts val="5627"/>
              </a:lnSpc>
              <a:buFont typeface="Arial"/>
              <a:buChar char="•"/>
            </a:pPr>
            <a:r>
              <a:rPr lang="en-US" b="true" sz="4019" spc="478">
                <a:solidFill>
                  <a:srgbClr val="598196"/>
                </a:solidFill>
                <a:latin typeface="Inter Bold"/>
                <a:ea typeface="Inter Bold"/>
                <a:cs typeface="Inter Bold"/>
                <a:sym typeface="Inter Bold"/>
              </a:rPr>
              <a:t>Customization</a:t>
            </a:r>
          </a:p>
          <a:p>
            <a:pPr algn="l" marL="867803" indent="-433902" lvl="1">
              <a:lnSpc>
                <a:spcPts val="5627"/>
              </a:lnSpc>
              <a:buFont typeface="Arial"/>
              <a:buChar char="•"/>
            </a:pPr>
            <a:r>
              <a:rPr lang="en-US" b="true" sz="4019" spc="478">
                <a:solidFill>
                  <a:srgbClr val="598196"/>
                </a:solidFill>
                <a:latin typeface="Inter Bold"/>
                <a:ea typeface="Inter Bold"/>
                <a:cs typeface="Inter Bold"/>
                <a:sym typeface="Inter Bold"/>
              </a:rPr>
              <a:t>User-Friendly Interface</a:t>
            </a:r>
          </a:p>
          <a:p>
            <a:pPr algn="l" marL="867803" indent="-433902" lvl="1">
              <a:lnSpc>
                <a:spcPts val="5627"/>
              </a:lnSpc>
              <a:buFont typeface="Arial"/>
              <a:buChar char="•"/>
            </a:pPr>
            <a:r>
              <a:rPr lang="en-US" b="true" sz="4019" spc="478">
                <a:solidFill>
                  <a:srgbClr val="598196"/>
                </a:solidFill>
                <a:latin typeface="Inter Bold"/>
                <a:ea typeface="Inter Bold"/>
                <a:cs typeface="Inter Bold"/>
                <a:sym typeface="Inter Bold"/>
              </a:rPr>
              <a:t>Scalability</a:t>
            </a:r>
          </a:p>
          <a:p>
            <a:pPr algn="l" marL="867803" indent="-433902" lvl="1">
              <a:lnSpc>
                <a:spcPts val="5627"/>
              </a:lnSpc>
              <a:buFont typeface="Arial"/>
              <a:buChar char="•"/>
            </a:pPr>
            <a:r>
              <a:rPr lang="en-US" b="true" sz="4019" spc="478">
                <a:solidFill>
                  <a:srgbClr val="598196"/>
                </a:solidFill>
                <a:latin typeface="Inter Bold"/>
                <a:ea typeface="Inter Bold"/>
                <a:cs typeface="Inter Bold"/>
                <a:sym typeface="Inter Bold"/>
              </a:rPr>
              <a:t>Open Source</a:t>
            </a:r>
          </a:p>
          <a:p>
            <a:pPr algn="l" marL="867803" indent="-433902" lvl="1">
              <a:lnSpc>
                <a:spcPts val="5627"/>
              </a:lnSpc>
              <a:buFont typeface="Arial"/>
              <a:buChar char="•"/>
            </a:pPr>
            <a:r>
              <a:rPr lang="en-US" b="true" sz="4019" spc="478">
                <a:solidFill>
                  <a:srgbClr val="598196"/>
                </a:solidFill>
                <a:latin typeface="Inter Bold"/>
                <a:ea typeface="Inter Bold"/>
                <a:cs typeface="Inter Bold"/>
                <a:sym typeface="Inter Bold"/>
              </a:rPr>
              <a:t>Strong Community Support</a:t>
            </a:r>
          </a:p>
          <a:p>
            <a:pPr algn="l" marL="867803" indent="-433902" lvl="1">
              <a:lnSpc>
                <a:spcPts val="5627"/>
              </a:lnSpc>
              <a:buFont typeface="Arial"/>
              <a:buChar char="•"/>
            </a:pPr>
            <a:r>
              <a:rPr lang="en-US" b="true" sz="4019" spc="478">
                <a:solidFill>
                  <a:srgbClr val="598196"/>
                </a:solidFill>
                <a:latin typeface="Inter Bold"/>
                <a:ea typeface="Inter Bold"/>
                <a:cs typeface="Inter Bold"/>
                <a:sym typeface="Inter Bold"/>
              </a:rPr>
              <a:t>Cost-Effective</a:t>
            </a:r>
          </a:p>
          <a:p>
            <a:pPr algn="l">
              <a:lnSpc>
                <a:spcPts val="5627"/>
              </a:lnSpc>
            </a:pPr>
          </a:p>
          <a:p>
            <a:pPr algn="l">
              <a:lnSpc>
                <a:spcPts val="6862"/>
              </a:lnSpc>
            </a:pPr>
          </a:p>
          <a:p>
            <a:pPr algn="l">
              <a:lnSpc>
                <a:spcPts val="5627"/>
              </a:lnSpc>
            </a:pP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67280"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TextBox 5" id="5"/>
          <p:cNvSpPr txBox="true"/>
          <p:nvPr/>
        </p:nvSpPr>
        <p:spPr>
          <a:xfrm rot="0">
            <a:off x="401743" y="409584"/>
            <a:ext cx="17484514" cy="2473817"/>
          </a:xfrm>
          <a:prstGeom prst="rect">
            <a:avLst/>
          </a:prstGeom>
        </p:spPr>
        <p:txBody>
          <a:bodyPr anchor="t" rtlCol="false" tIns="0" lIns="0" bIns="0" rIns="0">
            <a:spAutoFit/>
          </a:bodyPr>
          <a:lstStyle/>
          <a:p>
            <a:pPr algn="l">
              <a:lnSpc>
                <a:spcPts val="9857"/>
              </a:lnSpc>
            </a:pPr>
            <a:r>
              <a:rPr lang="en-US" sz="7582" spc="181">
                <a:solidFill>
                  <a:srgbClr val="604058"/>
                </a:solidFill>
                <a:latin typeface="League Spartan"/>
                <a:ea typeface="League Spartan"/>
                <a:cs typeface="League Spartan"/>
                <a:sym typeface="League Spartan"/>
              </a:rPr>
              <a:t>Purchase Module</a:t>
            </a:r>
          </a:p>
          <a:p>
            <a:pPr algn="l">
              <a:lnSpc>
                <a:spcPts val="9857"/>
              </a:lnSpc>
            </a:pPr>
          </a:p>
        </p:txBody>
      </p:sp>
      <p:sp>
        <p:nvSpPr>
          <p:cNvPr name="Freeform 6" id="6"/>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2"/>
            <a:stretch>
              <a:fillRect l="0" t="-40702" r="0" b="-32684"/>
            </a:stretch>
          </a:blipFill>
          <a:ln cap="sq">
            <a:noFill/>
            <a:prstDash val="solid"/>
            <a:miter/>
          </a:ln>
        </p:spPr>
      </p:sp>
      <p:sp>
        <p:nvSpPr>
          <p:cNvPr name="TextBox 7" id="7"/>
          <p:cNvSpPr txBox="true"/>
          <p:nvPr/>
        </p:nvSpPr>
        <p:spPr>
          <a:xfrm rot="0">
            <a:off x="401743" y="2565647"/>
            <a:ext cx="14635371" cy="4724438"/>
          </a:xfrm>
          <a:prstGeom prst="rect">
            <a:avLst/>
          </a:prstGeom>
        </p:spPr>
        <p:txBody>
          <a:bodyPr anchor="t" rtlCol="false" tIns="0" lIns="0" bIns="0" rIns="0">
            <a:spAutoFit/>
          </a:bodyPr>
          <a:lstStyle/>
          <a:p>
            <a:pPr algn="l" marL="1219198" indent="-609599" lvl="1">
              <a:lnSpc>
                <a:spcPts val="7341"/>
              </a:lnSpc>
              <a:buFont typeface="Arial"/>
              <a:buChar char="•"/>
            </a:pPr>
            <a:r>
              <a:rPr lang="en-US" sz="5647" spc="135">
                <a:solidFill>
                  <a:srgbClr val="365679"/>
                </a:solidFill>
                <a:latin typeface="League Spartan"/>
                <a:ea typeface="League Spartan"/>
                <a:cs typeface="League Spartan"/>
                <a:sym typeface="League Spartan"/>
              </a:rPr>
              <a:t> </a:t>
            </a:r>
            <a:r>
              <a:rPr lang="en-US" sz="5647" spc="135">
                <a:solidFill>
                  <a:srgbClr val="604058"/>
                </a:solidFill>
                <a:latin typeface="League Spartan"/>
                <a:ea typeface="League Spartan"/>
                <a:cs typeface="League Spartan"/>
                <a:sym typeface="League Spartan"/>
              </a:rPr>
              <a:t>vendors</a:t>
            </a:r>
          </a:p>
          <a:p>
            <a:pPr algn="l" marL="1219198" indent="-609599" lvl="1">
              <a:lnSpc>
                <a:spcPts val="7341"/>
              </a:lnSpc>
              <a:buFont typeface="Arial"/>
              <a:buChar char="•"/>
            </a:pPr>
            <a:r>
              <a:rPr lang="en-US" sz="5647" spc="135">
                <a:solidFill>
                  <a:srgbClr val="604058"/>
                </a:solidFill>
                <a:latin typeface="League Spartan"/>
                <a:ea typeface="League Spartan"/>
                <a:cs typeface="League Spartan"/>
                <a:sym typeface="League Spartan"/>
              </a:rPr>
              <a:t>purchase order </a:t>
            </a:r>
          </a:p>
          <a:p>
            <a:pPr algn="l" marL="1219198" indent="-609599" lvl="1">
              <a:lnSpc>
                <a:spcPts val="7341"/>
              </a:lnSpc>
              <a:buFont typeface="Arial"/>
              <a:buChar char="•"/>
            </a:pPr>
            <a:r>
              <a:rPr lang="en-US" sz="5647" spc="135">
                <a:solidFill>
                  <a:srgbClr val="604058"/>
                </a:solidFill>
                <a:latin typeface="League Spartan"/>
                <a:ea typeface="League Spartan"/>
                <a:cs typeface="League Spartan"/>
                <a:sym typeface="League Spartan"/>
              </a:rPr>
              <a:t>call for tenders </a:t>
            </a:r>
          </a:p>
          <a:p>
            <a:pPr algn="l" marL="1219198" indent="-609599" lvl="1">
              <a:lnSpc>
                <a:spcPts val="7341"/>
              </a:lnSpc>
              <a:buFont typeface="Arial"/>
              <a:buChar char="•"/>
            </a:pPr>
            <a:r>
              <a:rPr lang="en-US" sz="5647" spc="135">
                <a:solidFill>
                  <a:srgbClr val="604058"/>
                </a:solidFill>
                <a:latin typeface="League Spartan"/>
                <a:ea typeface="League Spartan"/>
                <a:cs typeface="League Spartan"/>
                <a:sym typeface="League Spartan"/>
              </a:rPr>
              <a:t>purchase reports </a:t>
            </a:r>
          </a:p>
          <a:p>
            <a:pPr algn="l">
              <a:lnSpc>
                <a:spcPts val="825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11404" y="0"/>
            <a:ext cx="10495792" cy="12193285"/>
            <a:chOff x="0" y="0"/>
            <a:chExt cx="432299" cy="502215"/>
          </a:xfrm>
        </p:grpSpPr>
        <p:sp>
          <p:nvSpPr>
            <p:cNvPr name="Freeform 3" id="3"/>
            <p:cNvSpPr/>
            <p:nvPr/>
          </p:nvSpPr>
          <p:spPr>
            <a:xfrm flipH="false" flipV="false" rot="0">
              <a:off x="0" y="0"/>
              <a:ext cx="432299" cy="502215"/>
            </a:xfrm>
            <a:custGeom>
              <a:avLst/>
              <a:gdLst/>
              <a:ahLst/>
              <a:cxnLst/>
              <a:rect r="r" b="b" t="t" l="l"/>
              <a:pathLst>
                <a:path h="502215" w="432299">
                  <a:moveTo>
                    <a:pt x="203200" y="0"/>
                  </a:moveTo>
                  <a:lnTo>
                    <a:pt x="432299" y="0"/>
                  </a:lnTo>
                  <a:lnTo>
                    <a:pt x="229099" y="502215"/>
                  </a:lnTo>
                  <a:lnTo>
                    <a:pt x="0" y="502215"/>
                  </a:lnTo>
                  <a:lnTo>
                    <a:pt x="203200" y="0"/>
                  </a:lnTo>
                  <a:close/>
                </a:path>
              </a:pathLst>
            </a:custGeom>
            <a:solidFill>
              <a:srgbClr val="604058"/>
            </a:solidFill>
          </p:spPr>
        </p:sp>
        <p:sp>
          <p:nvSpPr>
            <p:cNvPr name="TextBox 4" id="4"/>
            <p:cNvSpPr txBox="true"/>
            <p:nvPr/>
          </p:nvSpPr>
          <p:spPr>
            <a:xfrm>
              <a:off x="101600" y="-66675"/>
              <a:ext cx="229099" cy="568890"/>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342462" y="2273940"/>
            <a:ext cx="19218058" cy="5029800"/>
          </a:xfrm>
          <a:custGeom>
            <a:avLst/>
            <a:gdLst/>
            <a:ahLst/>
            <a:cxnLst/>
            <a:rect r="r" b="b" t="t" l="l"/>
            <a:pathLst>
              <a:path h="5029800" w="19218058">
                <a:moveTo>
                  <a:pt x="0" y="0"/>
                </a:moveTo>
                <a:lnTo>
                  <a:pt x="19218058" y="0"/>
                </a:lnTo>
                <a:lnTo>
                  <a:pt x="19218058" y="5029800"/>
                </a:lnTo>
                <a:lnTo>
                  <a:pt x="0" y="5029800"/>
                </a:lnTo>
                <a:lnTo>
                  <a:pt x="0" y="0"/>
                </a:lnTo>
                <a:close/>
              </a:path>
            </a:pathLst>
          </a:custGeom>
          <a:blipFill>
            <a:blip r:embed="rId2"/>
            <a:stretch>
              <a:fillRect l="0" t="-1581" r="0" b="-1581"/>
            </a:stretch>
          </a:blipFill>
        </p:spPr>
      </p:sp>
      <p:sp>
        <p:nvSpPr>
          <p:cNvPr name="TextBox 6" id="6"/>
          <p:cNvSpPr txBox="true"/>
          <p:nvPr/>
        </p:nvSpPr>
        <p:spPr>
          <a:xfrm rot="0">
            <a:off x="567426" y="225865"/>
            <a:ext cx="14635371" cy="1024248"/>
          </a:xfrm>
          <a:prstGeom prst="rect">
            <a:avLst/>
          </a:prstGeom>
        </p:spPr>
        <p:txBody>
          <a:bodyPr anchor="t" rtlCol="false" tIns="0" lIns="0" bIns="0" rIns="0">
            <a:spAutoFit/>
          </a:bodyPr>
          <a:lstStyle/>
          <a:p>
            <a:pPr algn="l">
              <a:lnSpc>
                <a:spcPts val="8251"/>
              </a:lnSpc>
            </a:pPr>
            <a:r>
              <a:rPr lang="en-US" sz="6347" spc="152">
                <a:solidFill>
                  <a:srgbClr val="365679"/>
                </a:solidFill>
                <a:latin typeface="League Spartan"/>
                <a:ea typeface="League Spartan"/>
                <a:cs typeface="League Spartan"/>
                <a:sym typeface="League Spartan"/>
              </a:rPr>
              <a:t> </a:t>
            </a:r>
            <a:r>
              <a:rPr lang="en-US" sz="6347" spc="152">
                <a:solidFill>
                  <a:srgbClr val="604058"/>
                </a:solidFill>
                <a:latin typeface="League Spartan"/>
                <a:ea typeface="League Spartan"/>
                <a:cs typeface="League Spartan"/>
                <a:sym typeface="League Spartan"/>
              </a:rPr>
              <a:t>vendors</a:t>
            </a:r>
          </a:p>
        </p:txBody>
      </p:sp>
      <p:sp>
        <p:nvSpPr>
          <p:cNvPr name="Freeform 7" id="7"/>
          <p:cNvSpPr/>
          <p:nvPr/>
        </p:nvSpPr>
        <p:spPr>
          <a:xfrm flipH="false" flipV="false" rot="0">
            <a:off x="16288083" y="9138784"/>
            <a:ext cx="1439549" cy="830252"/>
          </a:xfrm>
          <a:custGeom>
            <a:avLst/>
            <a:gdLst/>
            <a:ahLst/>
            <a:cxnLst/>
            <a:rect r="r" b="b" t="t" l="l"/>
            <a:pathLst>
              <a:path h="830252" w="1439549">
                <a:moveTo>
                  <a:pt x="0" y="0"/>
                </a:moveTo>
                <a:lnTo>
                  <a:pt x="1439549" y="0"/>
                </a:lnTo>
                <a:lnTo>
                  <a:pt x="1439549" y="830252"/>
                </a:lnTo>
                <a:lnTo>
                  <a:pt x="0" y="830252"/>
                </a:lnTo>
                <a:lnTo>
                  <a:pt x="0" y="0"/>
                </a:lnTo>
                <a:close/>
              </a:path>
            </a:pathLst>
          </a:custGeom>
          <a:blipFill>
            <a:blip r:embed="rId3"/>
            <a:stretch>
              <a:fillRect l="0" t="-40702" r="0" b="-32684"/>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DAGTz04ZtBE</dc:identifier>
  <dcterms:modified xsi:type="dcterms:W3CDTF">2011-08-01T06:04:30Z</dcterms:modified>
  <cp:revision>1</cp:revision>
  <dc:title>Blue Minimalist Project Proposal Business Presentation</dc:title>
</cp:coreProperties>
</file>